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slideLayouts/slideLayout27.xml" ContentType="application/vnd.openxmlformats-officedocument.presentationml.slideLayout+xml"/>
  <Override PartName="/ppt/theme/theme6.xml" ContentType="application/vnd.openxmlformats-officedocument.theme+xml"/>
  <Override PartName="/ppt/slideLayouts/slideLayout2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48"/>
  </p:notesMasterIdLst>
  <p:handoutMasterIdLst>
    <p:handoutMasterId r:id="rId49"/>
  </p:handoutMasterIdLst>
  <p:sldIdLst>
    <p:sldId id="603" r:id="rId8"/>
    <p:sldId id="2152" r:id="rId9"/>
    <p:sldId id="2041" r:id="rId10"/>
    <p:sldId id="2153" r:id="rId11"/>
    <p:sldId id="2049" r:id="rId12"/>
    <p:sldId id="2093" r:id="rId13"/>
    <p:sldId id="2099" r:id="rId14"/>
    <p:sldId id="2092" r:id="rId15"/>
    <p:sldId id="2066" r:id="rId16"/>
    <p:sldId id="2067" r:id="rId17"/>
    <p:sldId id="2164" r:id="rId18"/>
    <p:sldId id="1780" r:id="rId19"/>
    <p:sldId id="2154" r:id="rId20"/>
    <p:sldId id="1789" r:id="rId21"/>
    <p:sldId id="1790" r:id="rId22"/>
    <p:sldId id="2165" r:id="rId23"/>
    <p:sldId id="2073" r:id="rId24"/>
    <p:sldId id="2074" r:id="rId25"/>
    <p:sldId id="2158" r:id="rId26"/>
    <p:sldId id="2159" r:id="rId27"/>
    <p:sldId id="2077" r:id="rId28"/>
    <p:sldId id="2172" r:id="rId29"/>
    <p:sldId id="2166" r:id="rId30"/>
    <p:sldId id="2078" r:id="rId31"/>
    <p:sldId id="2163" r:id="rId32"/>
    <p:sldId id="2094" r:id="rId33"/>
    <p:sldId id="2075" r:id="rId34"/>
    <p:sldId id="2076" r:id="rId35"/>
    <p:sldId id="2167" r:id="rId36"/>
    <p:sldId id="2157" r:id="rId37"/>
    <p:sldId id="2173" r:id="rId38"/>
    <p:sldId id="2168" r:id="rId39"/>
    <p:sldId id="2169" r:id="rId40"/>
    <p:sldId id="2160" r:id="rId41"/>
    <p:sldId id="2170" r:id="rId42"/>
    <p:sldId id="2089" r:id="rId43"/>
    <p:sldId id="2174" r:id="rId44"/>
    <p:sldId id="2079" r:id="rId45"/>
    <p:sldId id="2161" r:id="rId46"/>
    <p:sldId id="582" r:id="rId47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2D050"/>
    <a:srgbClr val="1D1D1A"/>
    <a:srgbClr val="EBF1DE"/>
    <a:srgbClr val="E4EBEA"/>
    <a:srgbClr val="FFFFFF"/>
    <a:srgbClr val="221815"/>
    <a:srgbClr val="E9002F"/>
    <a:srgbClr val="F2F2F2"/>
    <a:srgbClr val="66BA36"/>
    <a:srgbClr val="3DB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8/27/23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8/27/23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731329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84784"/>
            <a:ext cx="10731328" cy="452573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624093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923351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chenzomi12.github.io/" TargetMode="Externa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8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slideLayout" Target="../slideLayouts/slideLayout22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23.xml"/><Relationship Id="rId9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2023/8/27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9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56" r:id="rId4"/>
    <p:sldLayoutId id="2147483957" r:id="rId5"/>
    <p:sldLayoutId id="2147483958" r:id="rId6"/>
    <p:sldLayoutId id="2147483959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  <p:sldLayoutId id="2147483971" r:id="rId5"/>
    <p:sldLayoutId id="2147483972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62B6272-08DC-884C-9941-01B43F20E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9596"/>
            <a:ext cx="12196763" cy="6798808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40525" y="5855187"/>
            <a:ext cx="3100551" cy="642937"/>
          </a:xfrm>
          <a:prstGeom prst="rect">
            <a:avLst/>
          </a:prstGeom>
        </p:spPr>
        <p:txBody>
          <a:bodyPr anchor="ctr"/>
          <a:lstStyle/>
          <a:p>
            <a:r>
              <a:rPr lang="en-US" altLang="zh-CN" sz="4400" dirty="0"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400" dirty="0"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041" y="5856890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1099F00-2655-1E4E-80B0-F53DC2E45923}"/>
              </a:ext>
            </a:extLst>
          </p:cNvPr>
          <p:cNvSpPr/>
          <p:nvPr/>
        </p:nvSpPr>
        <p:spPr>
          <a:xfrm>
            <a:off x="197958" y="546537"/>
            <a:ext cx="3690870" cy="1870841"/>
          </a:xfrm>
          <a:prstGeom prst="rect">
            <a:avLst/>
          </a:prstGeom>
          <a:solidFill>
            <a:srgbClr val="E4EB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7B330C0-432A-884E-91CA-41575524352A}"/>
              </a:ext>
            </a:extLst>
          </p:cNvPr>
          <p:cNvSpPr/>
          <p:nvPr/>
        </p:nvSpPr>
        <p:spPr>
          <a:xfrm>
            <a:off x="197958" y="235471"/>
            <a:ext cx="1019727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Google</a:t>
            </a:r>
          </a:p>
          <a:p>
            <a:r>
              <a:rPr lang="en-US" altLang="zh-CN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TPU3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DAEA800-F5DE-2D44-86DD-215870F0C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TPU3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30%</a:t>
            </a:r>
            <a:r>
              <a:rPr lang="zh-CN" altLang="en-US" dirty="0"/>
              <a:t> </a:t>
            </a:r>
            <a:r>
              <a:rPr lang="en-US" altLang="zh-CN" dirty="0"/>
              <a:t>Freq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30%</a:t>
            </a:r>
            <a:r>
              <a:rPr lang="zh-CN" altLang="en-US" dirty="0"/>
              <a:t> </a:t>
            </a:r>
            <a:r>
              <a:rPr lang="en-US" altLang="zh-CN" dirty="0"/>
              <a:t>b/w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4x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642859-D26E-8040-8CBB-B25D059579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3335" y="1250825"/>
            <a:ext cx="9464072" cy="517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05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/>
              <a:t>2.</a:t>
            </a:r>
            <a:r>
              <a:rPr lang="zh-CN" altLang="en-US" dirty="0"/>
              <a:t> 基本概念澄清</a:t>
            </a:r>
          </a:p>
        </p:txBody>
      </p:sp>
    </p:spTree>
    <p:extLst>
      <p:ext uri="{BB962C8B-B14F-4D97-AF65-F5344CB8AC3E}">
        <p14:creationId xmlns:p14="http://schemas.microsoft.com/office/powerpoint/2010/main" val="3638190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622B47-C5EE-2545-9501-4E3CB1AC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概念：分布式架构 </a:t>
            </a:r>
            <a:r>
              <a:rPr lang="en-US" altLang="zh-CN" dirty="0"/>
              <a:t>-</a:t>
            </a:r>
            <a:r>
              <a:rPr lang="zh-CN" altLang="en-US" dirty="0"/>
              <a:t> 参数服务器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2FF2D9-85F1-4641-8D89-D19A210BE4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1800" dirty="0"/>
              <a:t>（</a:t>
            </a:r>
            <a:r>
              <a:rPr lang="en-US" altLang="zh-CN" sz="1800" dirty="0"/>
              <a:t>1</a:t>
            </a:r>
            <a:r>
              <a:rPr lang="zh-CN" altLang="en-US" sz="1800" dirty="0"/>
              <a:t>）计算损失和梯度（</a:t>
            </a:r>
            <a:r>
              <a:rPr lang="en-US" altLang="zh-CN" sz="1800" dirty="0"/>
              <a:t>2</a:t>
            </a:r>
            <a:r>
              <a:rPr lang="zh-CN" altLang="en-US" sz="1800" dirty="0"/>
              <a:t>）梯度聚合（</a:t>
            </a:r>
            <a:r>
              <a:rPr lang="en-US" altLang="zh-CN" sz="1800" dirty="0"/>
              <a:t>3</a:t>
            </a:r>
            <a:r>
              <a:rPr lang="zh-CN" altLang="en-US" sz="1800" dirty="0"/>
              <a:t>）参数更新并参数重新广播</a:t>
            </a:r>
            <a:endParaRPr kumimoji="1" lang="zh-CN" altLang="en-US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92A5B7-42D6-E24E-BDAC-1B819E96F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49" y="2276872"/>
            <a:ext cx="11000973" cy="358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75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E743FA9-2F61-AA4E-944C-05200D2CE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概念：</a:t>
            </a:r>
            <a:r>
              <a:rPr lang="en-US" altLang="zh-CN" dirty="0"/>
              <a:t>POD</a:t>
            </a:r>
            <a:r>
              <a:rPr lang="zh-CN" altLang="en-US" dirty="0"/>
              <a:t> 中的通信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72BF13-68CF-CF49-A1E5-FEBD01FD0A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4137551" cy="4994910"/>
          </a:xfrm>
        </p:spPr>
        <p:txBody>
          <a:bodyPr/>
          <a:lstStyle/>
          <a:p>
            <a:r>
              <a:rPr kumimoji="1" lang="zh-CN" altLang="en-US" dirty="0"/>
              <a:t>超级计算机中，执行的大部分是神经网络模型的 </a:t>
            </a:r>
            <a:r>
              <a:rPr kumimoji="1" lang="en-US" altLang="zh-CN" dirty="0"/>
              <a:t>DP</a:t>
            </a:r>
            <a:r>
              <a:rPr kumimoji="1" lang="zh-CN" altLang="en-US" dirty="0"/>
              <a:t>（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Parallel</a:t>
            </a:r>
            <a:r>
              <a:rPr kumimoji="1" lang="zh-CN" altLang="en-US" dirty="0"/>
              <a:t>）计算，大多数流量都是来自所有节点的权重更新时的 </a:t>
            </a:r>
            <a:r>
              <a:rPr kumimoji="1" lang="en-US" altLang="zh-CN" dirty="0"/>
              <a:t>all-reduce </a:t>
            </a:r>
            <a:r>
              <a:rPr kumimoji="1" lang="zh-CN" altLang="en-US" dirty="0"/>
              <a:t>通信，所以现在研发说的 </a:t>
            </a:r>
            <a:r>
              <a:rPr kumimoji="1" lang="en-US" altLang="zh-CN" dirty="0"/>
              <a:t>Host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Bound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Device</a:t>
            </a:r>
            <a:r>
              <a:rPr kumimoji="1" lang="zh-CN" altLang="en-US" dirty="0"/>
              <a:t> </a:t>
            </a:r>
            <a:r>
              <a:rPr kumimoji="1" lang="en-US" altLang="zh-CN" dirty="0"/>
              <a:t>Bound</a:t>
            </a:r>
            <a:r>
              <a:rPr kumimoji="1" lang="zh-CN" altLang="en-US" dirty="0"/>
              <a:t> 就来自于这里。</a:t>
            </a:r>
            <a:r>
              <a:rPr kumimoji="1" lang="en-US" altLang="zh-CN" dirty="0"/>
              <a:t>AI</a:t>
            </a:r>
            <a:r>
              <a:rPr kumimoji="1" lang="zh-CN" altLang="en-US" dirty="0"/>
              <a:t> 的应用在集群环境中属于 </a:t>
            </a:r>
            <a:r>
              <a:rPr kumimoji="1" lang="en-US" altLang="zh-CN" dirty="0"/>
              <a:t>Device</a:t>
            </a:r>
            <a:r>
              <a:rPr kumimoji="1" lang="zh-CN" altLang="en-US" dirty="0"/>
              <a:t> </a:t>
            </a:r>
            <a:r>
              <a:rPr kumimoji="1" lang="en-US" altLang="zh-CN" dirty="0"/>
              <a:t>Bound</a:t>
            </a:r>
            <a:r>
              <a:rPr kumimoji="1" lang="zh-CN" altLang="en-US" dirty="0"/>
              <a:t>。</a:t>
            </a:r>
            <a:endParaRPr kumimoji="1"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96BF654-CADB-294C-8809-39647998AF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9147" y="4172605"/>
            <a:ext cx="5842725" cy="15638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904FAE9-2D4D-9445-B95B-3F49840B3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9147" y="1408618"/>
            <a:ext cx="5842726" cy="237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727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6C07C5-A3F1-2449-B0AF-A99DB03F5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概念：</a:t>
            </a:r>
            <a:r>
              <a:rPr lang="zh-CN" altLang="en-US" dirty="0">
                <a:solidFill>
                  <a:srgbClr val="C00000"/>
                </a:solidFill>
              </a:rPr>
              <a:t>分布式 </a:t>
            </a:r>
            <a:r>
              <a:rPr lang="en-US" altLang="zh-CN" dirty="0">
                <a:solidFill>
                  <a:srgbClr val="C00000"/>
                </a:solidFill>
              </a:rPr>
              <a:t>-</a:t>
            </a:r>
            <a:r>
              <a:rPr lang="zh-CN" altLang="en-US" dirty="0">
                <a:solidFill>
                  <a:srgbClr val="C00000"/>
                </a:solidFill>
              </a:rPr>
              <a:t> 同步并行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21116C6-42C6-3E45-8DBC-70E9298101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40731" y="3264229"/>
            <a:ext cx="8115300" cy="261620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4B42B4C-2B9B-3742-8816-64FFA4FEBC52}"/>
              </a:ext>
            </a:extLst>
          </p:cNvPr>
          <p:cNvSpPr txBox="1">
            <a:spLocks/>
          </p:cNvSpPr>
          <p:nvPr/>
        </p:nvSpPr>
        <p:spPr>
          <a:xfrm>
            <a:off x="623635" y="1412776"/>
            <a:ext cx="10963473" cy="136989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/>
              <a:t>必须等全部工作节点完成了本次通信之后才能继续下一轮本地计算</a:t>
            </a:r>
            <a:endParaRPr lang="en-US" altLang="zh-CN" sz="1800" dirty="0"/>
          </a:p>
          <a:p>
            <a:r>
              <a:rPr lang="zh-CN" altLang="en-US" sz="1800" b="1" dirty="0"/>
              <a:t>优点：</a:t>
            </a:r>
            <a:r>
              <a:rPr lang="zh-CN" altLang="en-US" sz="1800" dirty="0"/>
              <a:t>本地计算和通信同步严格顺序化，能够容易地保证并行的执行逻辑于串行相同</a:t>
            </a:r>
            <a:endParaRPr lang="en-US" altLang="zh-CN" sz="1800" dirty="0"/>
          </a:p>
          <a:p>
            <a:r>
              <a:rPr lang="zh-CN" altLang="en-US" sz="1800" b="1" dirty="0"/>
              <a:t>缺点：</a:t>
            </a:r>
            <a:r>
              <a:rPr lang="zh-CN" altLang="en-US" sz="1800" dirty="0"/>
              <a:t>本地计算更早的工作节点需要等待其它工作节点处理，造成了计算硬件的浪费。</a:t>
            </a:r>
          </a:p>
        </p:txBody>
      </p:sp>
    </p:spTree>
    <p:extLst>
      <p:ext uri="{BB962C8B-B14F-4D97-AF65-F5344CB8AC3E}">
        <p14:creationId xmlns:p14="http://schemas.microsoft.com/office/powerpoint/2010/main" val="1816806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6C07C5-A3F1-2449-B0AF-A99DB03F5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概念：</a:t>
            </a:r>
            <a:r>
              <a:rPr lang="zh-CN" altLang="en-US" dirty="0">
                <a:solidFill>
                  <a:srgbClr val="C00000"/>
                </a:solidFill>
              </a:rPr>
              <a:t>分布式 </a:t>
            </a:r>
            <a:r>
              <a:rPr lang="en-US" altLang="zh-CN" dirty="0">
                <a:solidFill>
                  <a:srgbClr val="C00000"/>
                </a:solidFill>
              </a:rPr>
              <a:t>-</a:t>
            </a:r>
            <a:r>
              <a:rPr lang="zh-CN" altLang="en-US" dirty="0">
                <a:solidFill>
                  <a:srgbClr val="C00000"/>
                </a:solidFill>
              </a:rPr>
              <a:t> 异步并行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4B42B4C-2B9B-3742-8816-64FFA4FEBC52}"/>
              </a:ext>
            </a:extLst>
          </p:cNvPr>
          <p:cNvSpPr txBox="1">
            <a:spLocks/>
          </p:cNvSpPr>
          <p:nvPr/>
        </p:nvSpPr>
        <p:spPr>
          <a:xfrm>
            <a:off x="623635" y="1412776"/>
            <a:ext cx="10963473" cy="136989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/>
              <a:t>当前</a:t>
            </a:r>
            <a:r>
              <a:rPr lang="en-US" altLang="zh-CN" sz="1800" dirty="0"/>
              <a:t>batch</a:t>
            </a:r>
            <a:r>
              <a:rPr lang="zh-CN" altLang="en-US" sz="1800" dirty="0"/>
              <a:t>迭代完后与其他服务器进行通信传输网络模型参数</a:t>
            </a:r>
            <a:endParaRPr lang="en-US" altLang="zh-CN" sz="1800" dirty="0"/>
          </a:p>
          <a:p>
            <a:r>
              <a:rPr lang="zh-CN" altLang="en-US" sz="1800" b="1" dirty="0"/>
              <a:t>优点：</a:t>
            </a:r>
            <a:r>
              <a:rPr lang="zh-CN" altLang="en-US" sz="1800" dirty="0"/>
              <a:t>执行效率高，中间除了单机通信时间以外没有任何通信和执行之间的阻塞等待</a:t>
            </a:r>
            <a:endParaRPr lang="en-US" altLang="zh-CN" sz="1800" dirty="0"/>
          </a:p>
          <a:p>
            <a:r>
              <a:rPr lang="zh-CN" altLang="en-US" sz="1800" b="1" dirty="0"/>
              <a:t>缺点：</a:t>
            </a:r>
            <a:r>
              <a:rPr lang="zh-CN" altLang="en-US" sz="1800" dirty="0"/>
              <a:t>网络模型训练不收敛，训练时间长，模型参数反复使用导致无法工业化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46C8CC-3708-624E-B0B0-040B6876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650" y="3142710"/>
            <a:ext cx="81153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43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3.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POD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超算形态</a:t>
            </a:r>
          </a:p>
        </p:txBody>
      </p:sp>
    </p:spTree>
    <p:extLst>
      <p:ext uri="{BB962C8B-B14F-4D97-AF65-F5344CB8AC3E}">
        <p14:creationId xmlns:p14="http://schemas.microsoft.com/office/powerpoint/2010/main" val="4022726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E5FFB69-0E78-BE4A-8699-A5402A179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0030"/>
            <a:ext cx="12196763" cy="681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326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565CC781-B570-5440-AC20-248B95A0C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迎来 </a:t>
            </a:r>
            <a:r>
              <a:rPr lang="en-US" altLang="zh-CN" dirty="0"/>
              <a:t>Supercomputer</a:t>
            </a:r>
            <a:endParaRPr lang="zh-CN" altLang="en-US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8F578C80-75AD-9549-BD7C-2E43356C76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en-US" altLang="zh-CN" sz="2800" dirty="0">
                <a:solidFill>
                  <a:srgbClr val="C00000"/>
                </a:solidFill>
              </a:rPr>
              <a:t>TPUv1: single-chip system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--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built as coprocessor to a CPU</a:t>
            </a:r>
          </a:p>
          <a:p>
            <a:pPr lvl="1"/>
            <a:r>
              <a:rPr lang="en-US" altLang="zh-CN" sz="2600" dirty="0"/>
              <a:t>Works well for inference</a:t>
            </a:r>
          </a:p>
          <a:p>
            <a:pPr marL="239106" lvl="1" indent="-239106">
              <a:buFont typeface="Arial" pitchFamily="34" charset="0"/>
              <a:buChar char="•"/>
            </a:pPr>
            <a:r>
              <a:rPr lang="en-US" altLang="zh-CN" sz="2800" dirty="0">
                <a:solidFill>
                  <a:srgbClr val="C00000"/>
                </a:solidFill>
              </a:rPr>
              <a:t>TPUv2, v3: ML Supercomputer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–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name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as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POD</a:t>
            </a:r>
            <a:endParaRPr lang="en-US" altLang="zh-CN" sz="2600" dirty="0">
              <a:solidFill>
                <a:srgbClr val="C00000"/>
              </a:solidFill>
            </a:endParaRPr>
          </a:p>
          <a:p>
            <a:pPr lvl="1"/>
            <a:r>
              <a:rPr lang="en-US" altLang="zh-CN" sz="2600" dirty="0"/>
              <a:t>Multi-chip scaling critical for practical training times</a:t>
            </a:r>
          </a:p>
          <a:p>
            <a:pPr lvl="1"/>
            <a:r>
              <a:rPr lang="en-US" altLang="zh-CN" sz="2600" dirty="0"/>
              <a:t>Single TPU</a:t>
            </a:r>
            <a:r>
              <a:rPr lang="zh-CN" altLang="en-US" sz="2600" dirty="0"/>
              <a:t> </a:t>
            </a:r>
            <a:r>
              <a:rPr lang="en-US" altLang="zh-CN" sz="2600" dirty="0"/>
              <a:t>v2 chip would take 60 - 400 days for production workloads</a:t>
            </a:r>
            <a:endParaRPr lang="zh-CN" altLang="en-US" sz="2600" dirty="0"/>
          </a:p>
        </p:txBody>
      </p:sp>
    </p:spTree>
    <p:extLst>
      <p:ext uri="{BB962C8B-B14F-4D97-AF65-F5344CB8AC3E}">
        <p14:creationId xmlns:p14="http://schemas.microsoft.com/office/powerpoint/2010/main" val="3992287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C98733F-0852-894C-B8E5-90F01F10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v2</a:t>
            </a:r>
            <a:r>
              <a:rPr lang="zh-CN" altLang="en-US" dirty="0"/>
              <a:t> 基板组成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E98A61-A536-C64F-983C-247565632C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186" y="1276089"/>
            <a:ext cx="4957358" cy="1640314"/>
          </a:xfrm>
        </p:spPr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：四个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v2</a:t>
            </a:r>
            <a:r>
              <a:rPr lang="zh-CN" altLang="en-US" dirty="0"/>
              <a:t>芯片和散热片；</a:t>
            </a:r>
            <a:endParaRPr lang="en-US" altLang="zh-CN" dirty="0"/>
          </a:p>
          <a:p>
            <a:r>
              <a:rPr lang="en-US" altLang="zh-CN" dirty="0"/>
              <a:t>B</a:t>
            </a:r>
            <a:r>
              <a:rPr lang="zh-CN" altLang="en-US" dirty="0"/>
              <a:t>：</a:t>
            </a:r>
            <a:r>
              <a:rPr lang="en-US" altLang="zh-CN" dirty="0"/>
              <a:t>2</a:t>
            </a:r>
            <a:r>
              <a:rPr lang="zh-CN" altLang="en-US" dirty="0"/>
              <a:t> 个 </a:t>
            </a:r>
            <a:r>
              <a:rPr lang="en-US" altLang="zh-CN" dirty="0" err="1"/>
              <a:t>BlueLink</a:t>
            </a:r>
            <a:r>
              <a:rPr lang="en-US" altLang="zh-CN" dirty="0"/>
              <a:t> 25GB/s</a:t>
            </a:r>
            <a:r>
              <a:rPr lang="zh-CN" altLang="en-US" dirty="0"/>
              <a:t> 电缆接口；</a:t>
            </a:r>
            <a:endParaRPr lang="en-US" altLang="zh-CN" dirty="0"/>
          </a:p>
          <a:p>
            <a:r>
              <a:rPr lang="en-US" altLang="zh-CN" dirty="0"/>
              <a:t>C</a:t>
            </a:r>
            <a:r>
              <a:rPr lang="zh-CN" altLang="en-US" dirty="0"/>
              <a:t>：</a:t>
            </a:r>
            <a:r>
              <a:rPr lang="en-US" altLang="zh-CN" dirty="0"/>
              <a:t>Intel</a:t>
            </a:r>
            <a:r>
              <a:rPr lang="zh-CN" altLang="en-US" dirty="0"/>
              <a:t> 全路径体系结构（</a:t>
            </a:r>
            <a:r>
              <a:rPr lang="en-US" altLang="zh-CN" dirty="0"/>
              <a:t>OPA</a:t>
            </a:r>
            <a:r>
              <a:rPr lang="zh-CN" altLang="en-US" dirty="0"/>
              <a:t>）电缆；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C80B7C4-E6A2-9942-BD7F-15F9CEED8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22" y="3074057"/>
            <a:ext cx="7345730" cy="3225529"/>
          </a:xfrm>
          <a:prstGeom prst="rect">
            <a:avLst/>
          </a:prstGeom>
        </p:spPr>
      </p:pic>
      <p:sp>
        <p:nvSpPr>
          <p:cNvPr id="8" name="内容占位符 3">
            <a:extLst>
              <a:ext uri="{FF2B5EF4-FFF2-40B4-BE49-F238E27FC236}">
                <a16:creationId xmlns:a16="http://schemas.microsoft.com/office/drawing/2014/main" id="{6B98EC36-85E0-8C49-B6E9-FFDD9DA13063}"/>
              </a:ext>
            </a:extLst>
          </p:cNvPr>
          <p:cNvSpPr txBox="1">
            <a:spLocks/>
          </p:cNvSpPr>
          <p:nvPr/>
        </p:nvSpPr>
        <p:spPr>
          <a:xfrm>
            <a:off x="6370581" y="1276089"/>
            <a:ext cx="4957358" cy="164031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D</a:t>
            </a:r>
            <a:r>
              <a:rPr lang="zh-CN" altLang="en-US" dirty="0"/>
              <a:t>：电路板电源连接器；</a:t>
            </a:r>
            <a:endParaRPr lang="en-US" altLang="zh-CN" dirty="0"/>
          </a:p>
          <a:p>
            <a:r>
              <a:rPr lang="zh-CN" altLang="en-US" dirty="0"/>
              <a:t>支持两种网络配置，分别为</a:t>
            </a:r>
            <a:r>
              <a:rPr lang="en-US" altLang="zh-CN" dirty="0"/>
              <a:t>10Gbps</a:t>
            </a:r>
            <a:r>
              <a:rPr lang="zh-CN" altLang="en-US" dirty="0"/>
              <a:t> 以太网和 </a:t>
            </a:r>
            <a:r>
              <a:rPr lang="en-US" altLang="zh-CN" dirty="0"/>
              <a:t>100Gbps</a:t>
            </a:r>
            <a:r>
              <a:rPr lang="zh-CN" altLang="en-US" dirty="0"/>
              <a:t> </a:t>
            </a:r>
            <a:r>
              <a:rPr lang="en-US" altLang="zh-CN" dirty="0"/>
              <a:t>Intel</a:t>
            </a:r>
            <a:r>
              <a:rPr lang="zh-CN" altLang="en-US" dirty="0"/>
              <a:t> </a:t>
            </a:r>
            <a:r>
              <a:rPr lang="en-US" altLang="zh-CN" dirty="0"/>
              <a:t>OPA</a:t>
            </a:r>
            <a:r>
              <a:rPr lang="zh-CN" altLang="en-US" dirty="0"/>
              <a:t>连接。</a:t>
            </a:r>
          </a:p>
        </p:txBody>
      </p:sp>
    </p:spTree>
    <p:extLst>
      <p:ext uri="{BB962C8B-B14F-4D97-AF65-F5344CB8AC3E}">
        <p14:creationId xmlns:p14="http://schemas.microsoft.com/office/powerpoint/2010/main" val="289726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10361030" cy="5232450"/>
          </a:xfrm>
          <a:prstGeom prst="rect">
            <a:avLst/>
          </a:prstGeom>
          <a:noFill/>
        </p:spPr>
        <p:txBody>
          <a:bodyPr numCol="2"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计算体系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深度学习计算模式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计算体系与矩阵运算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芯片基础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通用处理器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CPU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通用图形处理器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GPU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专用处理器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NPU/TPU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GPU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详解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英伟达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GPU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架构发展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Tensor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Core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和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NVLink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国外 </a:t>
            </a: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芯片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特斯拉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DOJO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 系列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谷歌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 系列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国内 </a:t>
            </a: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芯片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壁仞科技芯片架构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寒武纪科技芯片架构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芯片的思考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SIMD&amp;SIMT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与编程体系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芯片的架构思路与思考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06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C98733F-0852-894C-B8E5-90F01F10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概念澄清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E98A61-A536-C64F-983C-247565632C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1340989"/>
          </a:xfrm>
        </p:spPr>
        <p:txBody>
          <a:bodyPr/>
          <a:lstStyle/>
          <a:p>
            <a:r>
              <a:rPr lang="en-US" altLang="zh-CN" b="1" dirty="0" err="1"/>
              <a:t>BlueLink</a:t>
            </a:r>
            <a:r>
              <a:rPr lang="zh-CN" altLang="en-US" dirty="0"/>
              <a:t>：</a:t>
            </a:r>
            <a:r>
              <a:rPr lang="en-US" altLang="zh-CN" dirty="0"/>
              <a:t> IBM </a:t>
            </a:r>
            <a:r>
              <a:rPr lang="en-US" altLang="zh-CN" dirty="0" err="1"/>
              <a:t>BlueLink</a:t>
            </a:r>
            <a:r>
              <a:rPr lang="zh-CN" altLang="en-US" dirty="0"/>
              <a:t>端口协议，每 </a:t>
            </a:r>
            <a:r>
              <a:rPr lang="en-US" altLang="zh-CN" dirty="0"/>
              <a:t>Socket</a:t>
            </a:r>
            <a:r>
              <a:rPr lang="zh-CN" altLang="en-US" dirty="0"/>
              <a:t> </a:t>
            </a:r>
            <a:r>
              <a:rPr lang="en-US" altLang="zh-CN" dirty="0"/>
              <a:t>25 Gb/s</a:t>
            </a:r>
            <a:r>
              <a:rPr lang="zh-CN" altLang="en-US" dirty="0"/>
              <a:t>  带宽。互联节点间进行</a:t>
            </a:r>
            <a:r>
              <a:rPr lang="en-US" altLang="zh-CN" dirty="0"/>
              <a:t>NUMA</a:t>
            </a:r>
            <a:r>
              <a:rPr lang="zh-CN" altLang="en-US" dirty="0"/>
              <a:t>通信。</a:t>
            </a:r>
            <a:endParaRPr lang="en-US" altLang="zh-CN" dirty="0"/>
          </a:p>
          <a:p>
            <a:r>
              <a:rPr lang="en-US" altLang="zh-CN" b="1" dirty="0"/>
              <a:t>OPA</a:t>
            </a:r>
            <a:r>
              <a:rPr lang="zh-CN" altLang="en-US" dirty="0"/>
              <a:t>：英特尔</a:t>
            </a:r>
            <a:r>
              <a:rPr lang="en-US" altLang="zh-CN" dirty="0"/>
              <a:t> Intel Omni-Path Architecture (OPA) </a:t>
            </a:r>
            <a:r>
              <a:rPr lang="zh-CN" altLang="en-US" dirty="0"/>
              <a:t>互联架构，与</a:t>
            </a:r>
            <a:r>
              <a:rPr lang="en-US" altLang="zh-CN" dirty="0"/>
              <a:t>InfiniBand</a:t>
            </a:r>
            <a:r>
              <a:rPr lang="zh-CN" altLang="en-US" dirty="0"/>
              <a:t>相似的网络架构。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1A397C9-E6DC-C442-A133-3C747AF29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22" y="3021507"/>
            <a:ext cx="7345730" cy="322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17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6D84C7-9606-A840-8B0A-27CBD6D68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0" dirty="0"/>
              <a:t>Supercomputer with dedicated interconnect</a:t>
            </a:r>
            <a:endParaRPr kumimoji="1" lang="zh-CN" altLang="en-US" b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AD2421-59A8-4C4C-AB79-35FFA3E936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61155" y="5244662"/>
            <a:ext cx="4663448" cy="670882"/>
          </a:xfrm>
        </p:spPr>
        <p:txBody>
          <a:bodyPr anchor="ctr"/>
          <a:lstStyle/>
          <a:p>
            <a:pPr marL="0" indent="0" algn="ctr">
              <a:buNone/>
            </a:pPr>
            <a:r>
              <a:rPr kumimoji="1" lang="en-US" altLang="zh-CN" dirty="0"/>
              <a:t>TPUv2 supercomputer (256 chips)</a:t>
            </a:r>
            <a:endParaRPr kumimoji="1" lang="zh-CN" altLang="en-US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8DF34133-3994-7B4F-BC69-CCBE9E6B6F42}"/>
              </a:ext>
            </a:extLst>
          </p:cNvPr>
          <p:cNvSpPr txBox="1">
            <a:spLocks/>
          </p:cNvSpPr>
          <p:nvPr/>
        </p:nvSpPr>
        <p:spPr>
          <a:xfrm>
            <a:off x="766359" y="5244662"/>
            <a:ext cx="4663448" cy="670882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dirty="0"/>
              <a:t>TPUv2 boards = 4 chips</a:t>
            </a:r>
            <a:endParaRPr kumimoji="1" 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7D5F7C0-0FB6-CF46-9BF0-83375D3FF9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732" y="1884924"/>
            <a:ext cx="5461000" cy="2536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B5621C4-04D4-2246-A9F1-10835F5088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5031" y="1916454"/>
            <a:ext cx="5548079" cy="2536498"/>
          </a:xfrm>
          <a:prstGeom prst="roundRect">
            <a:avLst>
              <a:gd name="adj" fmla="val 445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13084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C98733F-0852-894C-B8E5-90F01F10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v3</a:t>
            </a:r>
            <a:r>
              <a:rPr lang="zh-CN" altLang="en-US" dirty="0"/>
              <a:t> 基板组成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E98A61-A536-C64F-983C-247565632C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186" y="1276089"/>
            <a:ext cx="4957358" cy="1640314"/>
          </a:xfrm>
        </p:spPr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：四个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v2</a:t>
            </a:r>
            <a:r>
              <a:rPr lang="zh-CN" altLang="en-US" dirty="0"/>
              <a:t>芯片和液冷散热管；</a:t>
            </a:r>
            <a:endParaRPr lang="en-US" altLang="zh-CN" dirty="0"/>
          </a:p>
          <a:p>
            <a:r>
              <a:rPr lang="en-US" altLang="zh-CN" dirty="0"/>
              <a:t>B</a:t>
            </a:r>
            <a:r>
              <a:rPr lang="zh-CN" altLang="en-US" dirty="0"/>
              <a:t>：</a:t>
            </a:r>
            <a:r>
              <a:rPr lang="en-US" altLang="zh-CN" dirty="0"/>
              <a:t>2</a:t>
            </a:r>
            <a:r>
              <a:rPr lang="zh-CN" altLang="en-US" dirty="0"/>
              <a:t> 个 </a:t>
            </a:r>
            <a:r>
              <a:rPr lang="en-US" altLang="zh-CN" dirty="0" err="1"/>
              <a:t>BlueLink</a:t>
            </a:r>
            <a:r>
              <a:rPr lang="en-US" altLang="zh-CN" dirty="0"/>
              <a:t> 25GB/s</a:t>
            </a:r>
            <a:r>
              <a:rPr lang="zh-CN" altLang="en-US" dirty="0"/>
              <a:t> 电缆接口；</a:t>
            </a:r>
            <a:endParaRPr lang="en-US" altLang="zh-CN" dirty="0"/>
          </a:p>
          <a:p>
            <a:r>
              <a:rPr lang="en-US" altLang="zh-CN" dirty="0"/>
              <a:t>C</a:t>
            </a:r>
            <a:r>
              <a:rPr lang="zh-CN" altLang="en-US" dirty="0"/>
              <a:t>：</a:t>
            </a:r>
            <a:r>
              <a:rPr lang="en-US" altLang="zh-CN" dirty="0"/>
              <a:t>Intel</a:t>
            </a:r>
            <a:r>
              <a:rPr lang="zh-CN" altLang="en-US" dirty="0"/>
              <a:t> 全路径体系结构（</a:t>
            </a:r>
            <a:r>
              <a:rPr lang="en-US" altLang="zh-CN" dirty="0"/>
              <a:t>OPA</a:t>
            </a:r>
            <a:r>
              <a:rPr lang="zh-CN" altLang="en-US" dirty="0"/>
              <a:t>）电缆；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6B98EC36-85E0-8C49-B6E9-FFDD9DA13063}"/>
              </a:ext>
            </a:extLst>
          </p:cNvPr>
          <p:cNvSpPr txBox="1">
            <a:spLocks/>
          </p:cNvSpPr>
          <p:nvPr/>
        </p:nvSpPr>
        <p:spPr>
          <a:xfrm>
            <a:off x="6370581" y="1276089"/>
            <a:ext cx="4957358" cy="164031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D</a:t>
            </a:r>
            <a:r>
              <a:rPr lang="zh-CN" altLang="en-US" dirty="0"/>
              <a:t>：电路板电源连接器；</a:t>
            </a:r>
            <a:endParaRPr lang="en-US" altLang="zh-CN" dirty="0"/>
          </a:p>
          <a:p>
            <a:r>
              <a:rPr lang="zh-CN" altLang="en-US" dirty="0"/>
              <a:t>支持两种网络配置，分别为</a:t>
            </a:r>
            <a:r>
              <a:rPr lang="en-US" altLang="zh-CN" dirty="0"/>
              <a:t>10Gbps</a:t>
            </a:r>
            <a:r>
              <a:rPr lang="zh-CN" altLang="en-US" dirty="0"/>
              <a:t> 以太网和 </a:t>
            </a:r>
            <a:r>
              <a:rPr lang="en-US" altLang="zh-CN" dirty="0"/>
              <a:t>100Gbps</a:t>
            </a:r>
            <a:r>
              <a:rPr lang="zh-CN" altLang="en-US" dirty="0"/>
              <a:t> </a:t>
            </a:r>
            <a:r>
              <a:rPr lang="en-US" altLang="zh-CN" dirty="0"/>
              <a:t>Intel</a:t>
            </a:r>
            <a:r>
              <a:rPr lang="zh-CN" altLang="en-US" dirty="0"/>
              <a:t> </a:t>
            </a:r>
            <a:r>
              <a:rPr lang="en-US" altLang="zh-CN" dirty="0"/>
              <a:t>OPA</a:t>
            </a:r>
            <a:r>
              <a:rPr lang="zh-CN" altLang="en-US" dirty="0"/>
              <a:t>连接。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C325E90-2376-884A-91F7-A37FA4A06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869" y="2999323"/>
            <a:ext cx="7029023" cy="33717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7B90B3B-E3F7-FB40-ACC1-9948646AFEDC}"/>
              </a:ext>
            </a:extLst>
          </p:cNvPr>
          <p:cNvSpPr/>
          <p:nvPr/>
        </p:nvSpPr>
        <p:spPr>
          <a:xfrm>
            <a:off x="5623034" y="3735047"/>
            <a:ext cx="388882" cy="342967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1D1D1A"/>
                </a:solidFill>
                <a:latin typeface="Gill Sans MT" panose="020B0502020104020203" pitchFamily="34" charset="0"/>
              </a:rPr>
              <a:t>A</a:t>
            </a:r>
            <a:endParaRPr kumimoji="1" lang="zh-CN" altLang="en-US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FAF0354-C98A-6241-8657-CDD0709CEBF0}"/>
              </a:ext>
            </a:extLst>
          </p:cNvPr>
          <p:cNvSpPr/>
          <p:nvPr/>
        </p:nvSpPr>
        <p:spPr>
          <a:xfrm>
            <a:off x="7670513" y="3738922"/>
            <a:ext cx="388882" cy="342967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1D1D1A"/>
                </a:solidFill>
                <a:latin typeface="Gill Sans MT" panose="020B0502020104020203" pitchFamily="34" charset="0"/>
              </a:rPr>
              <a:t>A</a:t>
            </a:r>
            <a:endParaRPr kumimoji="1" lang="zh-CN" altLang="en-US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2FD03D3-1A2D-8048-88DE-C1036E3B4EF2}"/>
              </a:ext>
            </a:extLst>
          </p:cNvPr>
          <p:cNvSpPr/>
          <p:nvPr/>
        </p:nvSpPr>
        <p:spPr>
          <a:xfrm>
            <a:off x="5612524" y="5295369"/>
            <a:ext cx="388882" cy="342967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1D1D1A"/>
                </a:solidFill>
                <a:latin typeface="Gill Sans MT" panose="020B0502020104020203" pitchFamily="34" charset="0"/>
              </a:rPr>
              <a:t>A</a:t>
            </a:r>
            <a:endParaRPr kumimoji="1" lang="zh-CN" altLang="en-US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F27C190-F4BC-A64E-B910-D22AE2D1C139}"/>
              </a:ext>
            </a:extLst>
          </p:cNvPr>
          <p:cNvSpPr/>
          <p:nvPr/>
        </p:nvSpPr>
        <p:spPr>
          <a:xfrm>
            <a:off x="7670513" y="5320264"/>
            <a:ext cx="388882" cy="342967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1D1D1A"/>
                </a:solidFill>
                <a:latin typeface="Gill Sans MT" panose="020B0502020104020203" pitchFamily="34" charset="0"/>
              </a:rPr>
              <a:t>A</a:t>
            </a:r>
            <a:endParaRPr kumimoji="1" lang="zh-CN" altLang="en-US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0394470-AC1D-C648-AD2A-655065A521E6}"/>
              </a:ext>
            </a:extLst>
          </p:cNvPr>
          <p:cNvSpPr/>
          <p:nvPr/>
        </p:nvSpPr>
        <p:spPr>
          <a:xfrm>
            <a:off x="9690538" y="3096544"/>
            <a:ext cx="388882" cy="342967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1D1D1A"/>
                </a:solidFill>
                <a:latin typeface="Gill Sans MT" panose="020B0502020104020203" pitchFamily="34" charset="0"/>
              </a:rPr>
              <a:t>B</a:t>
            </a:r>
            <a:endParaRPr kumimoji="1" lang="zh-CN" altLang="en-US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60DAC64-029C-744B-B284-420FDBD4E83A}"/>
              </a:ext>
            </a:extLst>
          </p:cNvPr>
          <p:cNvSpPr/>
          <p:nvPr/>
        </p:nvSpPr>
        <p:spPr>
          <a:xfrm>
            <a:off x="9690538" y="5830841"/>
            <a:ext cx="388882" cy="342967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1D1D1A"/>
                </a:solidFill>
                <a:latin typeface="Gill Sans MT" panose="020B0502020104020203" pitchFamily="34" charset="0"/>
              </a:rPr>
              <a:t>B</a:t>
            </a:r>
            <a:endParaRPr kumimoji="1" lang="zh-CN" altLang="en-US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58F641-1D86-D342-9047-7E94200909EB}"/>
              </a:ext>
            </a:extLst>
          </p:cNvPr>
          <p:cNvSpPr/>
          <p:nvPr/>
        </p:nvSpPr>
        <p:spPr>
          <a:xfrm>
            <a:off x="3247697" y="4186992"/>
            <a:ext cx="388882" cy="342967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1D1D1A"/>
                </a:solidFill>
                <a:latin typeface="Gill Sans MT" panose="020B0502020104020203" pitchFamily="34" charset="0"/>
              </a:rPr>
              <a:t>C</a:t>
            </a:r>
            <a:endParaRPr kumimoji="1" lang="zh-CN" altLang="en-US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B19E3D4-CE70-2E4F-9370-76765E83D281}"/>
              </a:ext>
            </a:extLst>
          </p:cNvPr>
          <p:cNvSpPr/>
          <p:nvPr/>
        </p:nvSpPr>
        <p:spPr>
          <a:xfrm>
            <a:off x="9690538" y="4469525"/>
            <a:ext cx="388882" cy="342967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1D1D1A"/>
                </a:solidFill>
                <a:latin typeface="Gill Sans MT" panose="020B0502020104020203" pitchFamily="34" charset="0"/>
              </a:rPr>
              <a:t>D</a:t>
            </a:r>
            <a:endParaRPr kumimoji="1" lang="zh-CN" altLang="en-US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138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0795637-4360-BD4C-8765-3270DBFA9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809" y="1923393"/>
            <a:ext cx="5375457" cy="24701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33631B3-2C22-224C-BEFF-45DEFCA14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77" y="1923393"/>
            <a:ext cx="5149408" cy="24701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76D84C7-9606-A840-8B0A-27CBD6D68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0" dirty="0"/>
              <a:t>Supercomputer with dedicated interconnect</a:t>
            </a:r>
            <a:endParaRPr kumimoji="1" lang="zh-CN" altLang="en-US" b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AD2421-59A8-4C4C-AB79-35FFA3E936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61155" y="5244662"/>
            <a:ext cx="4663448" cy="670882"/>
          </a:xfrm>
        </p:spPr>
        <p:txBody>
          <a:bodyPr anchor="ctr"/>
          <a:lstStyle/>
          <a:p>
            <a:pPr marL="0" indent="0" algn="ctr">
              <a:buNone/>
            </a:pPr>
            <a:r>
              <a:rPr kumimoji="1" lang="en-US" altLang="zh-CN" dirty="0"/>
              <a:t>TPUv3 supercomputer (1024 chips)</a:t>
            </a:r>
            <a:endParaRPr kumimoji="1" lang="zh-CN" altLang="en-US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8DF34133-3994-7B4F-BC69-CCBE9E6B6F42}"/>
              </a:ext>
            </a:extLst>
          </p:cNvPr>
          <p:cNvSpPr txBox="1">
            <a:spLocks/>
          </p:cNvSpPr>
          <p:nvPr/>
        </p:nvSpPr>
        <p:spPr>
          <a:xfrm>
            <a:off x="766359" y="5244662"/>
            <a:ext cx="4663448" cy="670882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dirty="0"/>
              <a:t>TPUv3 boards = 4 chips</a:t>
            </a:r>
            <a:endParaRPr kumimoji="1" lang="en-US" dirty="0"/>
          </a:p>
        </p:txBody>
      </p:sp>
    </p:spTree>
    <p:extLst>
      <p:ext uri="{BB962C8B-B14F-4D97-AF65-F5344CB8AC3E}">
        <p14:creationId xmlns:p14="http://schemas.microsoft.com/office/powerpoint/2010/main" val="224249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6D84C7-9606-A840-8B0A-27CBD6D68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0" dirty="0"/>
              <a:t>Supercomputer with dedicated interconnect</a:t>
            </a:r>
            <a:endParaRPr kumimoji="1" lang="zh-CN" altLang="en-US" b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AD2421-59A8-4C4C-AB79-35FFA3E936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6053" y="1124744"/>
            <a:ext cx="4663448" cy="670882"/>
          </a:xfrm>
        </p:spPr>
        <p:txBody>
          <a:bodyPr anchor="ctr"/>
          <a:lstStyle/>
          <a:p>
            <a:pPr marL="0" indent="0" algn="ctr">
              <a:buNone/>
            </a:pPr>
            <a:r>
              <a:rPr kumimoji="1" lang="en-US" altLang="zh-CN" dirty="0"/>
              <a:t>TPUv2 supercomputer (256 chips)</a:t>
            </a:r>
            <a:endParaRPr kumimoji="1"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530987A-EAB6-9C46-B113-8551D9B5ADD5}"/>
              </a:ext>
            </a:extLst>
          </p:cNvPr>
          <p:cNvSpPr txBox="1">
            <a:spLocks/>
          </p:cNvSpPr>
          <p:nvPr/>
        </p:nvSpPr>
        <p:spPr>
          <a:xfrm>
            <a:off x="6521561" y="1124744"/>
            <a:ext cx="4663448" cy="670882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dirty="0"/>
              <a:t>TPUv3 supercomputer (1024 chips)</a:t>
            </a:r>
            <a:endParaRPr kumimoji="1"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BB7905-30E7-CE40-9EDD-292EFE248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809" y="1923393"/>
            <a:ext cx="5375457" cy="24701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2B5CDC8A-71F5-2941-BE1A-8FC3A1472F55}"/>
              </a:ext>
            </a:extLst>
          </p:cNvPr>
          <p:cNvSpPr txBox="1">
            <a:spLocks/>
          </p:cNvSpPr>
          <p:nvPr/>
        </p:nvSpPr>
        <p:spPr>
          <a:xfrm>
            <a:off x="755583" y="4997934"/>
            <a:ext cx="2131203" cy="1186037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11.5 petaflops</a:t>
            </a:r>
          </a:p>
          <a:p>
            <a:pPr algn="ctr"/>
            <a:r>
              <a:rPr kumimoji="1" lang="en-US" altLang="zh-CN" dirty="0"/>
              <a:t>4 TB HBM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B46671B2-5FE0-DD4C-AD21-5045846FFA4D}"/>
              </a:ext>
            </a:extLst>
          </p:cNvPr>
          <p:cNvSpPr txBox="1">
            <a:spLocks/>
          </p:cNvSpPr>
          <p:nvPr/>
        </p:nvSpPr>
        <p:spPr>
          <a:xfrm>
            <a:off x="6381077" y="4763026"/>
            <a:ext cx="2363530" cy="1655853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100 petaflops</a:t>
            </a:r>
          </a:p>
          <a:p>
            <a:pPr algn="ctr"/>
            <a:r>
              <a:rPr kumimoji="1" lang="en-US" altLang="zh-CN" dirty="0"/>
              <a:t>32 TB HBM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187B3034-377A-B747-B4B3-A8A3AE49C901}"/>
              </a:ext>
            </a:extLst>
          </p:cNvPr>
          <p:cNvSpPr txBox="1">
            <a:spLocks/>
          </p:cNvSpPr>
          <p:nvPr/>
        </p:nvSpPr>
        <p:spPr>
          <a:xfrm>
            <a:off x="3157777" y="4997934"/>
            <a:ext cx="2131203" cy="1186037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2-D torus</a:t>
            </a:r>
          </a:p>
          <a:p>
            <a:pPr algn="ctr"/>
            <a:r>
              <a:rPr kumimoji="1" lang="en-US" altLang="zh-CN" dirty="0"/>
              <a:t>256 chips</a:t>
            </a:r>
            <a:endParaRPr kumimoji="1" lang="en-US" dirty="0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5D30F878-64FE-4640-9553-DA1A6DC3914B}"/>
              </a:ext>
            </a:extLst>
          </p:cNvPr>
          <p:cNvSpPr txBox="1">
            <a:spLocks/>
          </p:cNvSpPr>
          <p:nvPr/>
        </p:nvSpPr>
        <p:spPr>
          <a:xfrm>
            <a:off x="8933883" y="4763026"/>
            <a:ext cx="2507297" cy="1655853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Liquid cooled</a:t>
            </a:r>
          </a:p>
          <a:p>
            <a:pPr algn="ctr"/>
            <a:r>
              <a:rPr kumimoji="1" lang="en-US" altLang="zh-CN" dirty="0"/>
              <a:t>1024 chips</a:t>
            </a:r>
            <a:endParaRPr kumimoji="1" 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14C78C0-D47E-CA4B-9F1F-E9B5A9DECD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7196" y="1890205"/>
            <a:ext cx="5548079" cy="2536498"/>
          </a:xfrm>
          <a:prstGeom prst="roundRect">
            <a:avLst>
              <a:gd name="adj" fmla="val 445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40850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C98733F-0852-894C-B8E5-90F01F10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虚拟架构图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838BB4C-36FC-2A41-9F57-7D2837B687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818" y="1885821"/>
            <a:ext cx="11226290" cy="399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41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E743FA9-2F61-AA4E-944C-05200D2CE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v2/v3</a:t>
            </a:r>
            <a:r>
              <a:rPr lang="zh-CN" altLang="en-US" dirty="0"/>
              <a:t> </a:t>
            </a:r>
            <a:r>
              <a:rPr lang="en-US" altLang="zh-CN" dirty="0"/>
              <a:t>Supercomputer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72BF13-68CF-CF49-A1E5-FEBD01FD0A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kumimoji="1" lang="zh-CN" altLang="en-US" dirty="0"/>
              <a:t>模型训练常需要大规模数据才能完成，</a:t>
            </a:r>
            <a:r>
              <a:rPr kumimoji="1" lang="en-US" altLang="zh-CN" dirty="0"/>
              <a:t>TPU</a:t>
            </a:r>
            <a:r>
              <a:rPr kumimoji="1" lang="zh-CN" altLang="en-US" dirty="0"/>
              <a:t> </a:t>
            </a:r>
            <a:r>
              <a:rPr kumimoji="1" lang="en-US" altLang="zh-CN" dirty="0"/>
              <a:t>v2 </a:t>
            </a:r>
            <a:r>
              <a:rPr kumimoji="1" lang="zh-CN" altLang="en-US" dirty="0"/>
              <a:t>重要改进是增加了核间互连结构（</a:t>
            </a:r>
            <a:r>
              <a:rPr kumimoji="1" lang="en-US" altLang="zh-CN" dirty="0"/>
              <a:t>ICI</a:t>
            </a:r>
            <a:r>
              <a:rPr kumimoji="1" lang="zh-CN" altLang="en-US" dirty="0"/>
              <a:t>），使最多 </a:t>
            </a:r>
            <a:r>
              <a:rPr kumimoji="1" lang="en-US" altLang="zh-CN" dirty="0"/>
              <a:t>256 </a:t>
            </a:r>
            <a:r>
              <a:rPr kumimoji="1" lang="zh-CN" altLang="en-US" dirty="0"/>
              <a:t>个 </a:t>
            </a:r>
            <a:r>
              <a:rPr kumimoji="1" lang="en-US" altLang="zh-CN" dirty="0"/>
              <a:t>TPU</a:t>
            </a:r>
            <a:r>
              <a:rPr kumimoji="1" lang="zh-CN" altLang="en-US" dirty="0"/>
              <a:t> </a:t>
            </a:r>
            <a:r>
              <a:rPr kumimoji="1" lang="en-US" altLang="zh-CN" dirty="0"/>
              <a:t>v2 </a:t>
            </a:r>
            <a:r>
              <a:rPr kumimoji="1" lang="zh-CN" altLang="en-US" dirty="0"/>
              <a:t>组成一个超级计算机。</a:t>
            </a:r>
            <a:r>
              <a:rPr kumimoji="1" lang="en-US" altLang="zh-CN" dirty="0"/>
              <a:t>Google </a:t>
            </a:r>
            <a:r>
              <a:rPr kumimoji="1" lang="zh-CN" altLang="en-US" dirty="0"/>
              <a:t>基于 </a:t>
            </a:r>
            <a:r>
              <a:rPr kumimoji="1" lang="en-US" altLang="zh-CN" dirty="0"/>
              <a:t>TPU v2 </a:t>
            </a:r>
            <a:r>
              <a:rPr kumimoji="1" lang="zh-CN" altLang="en-US" dirty="0"/>
              <a:t>开发的超级计算机，会使用多个 </a:t>
            </a:r>
            <a:r>
              <a:rPr kumimoji="1" lang="en-US" altLang="zh-CN" dirty="0"/>
              <a:t>TPUv2 </a:t>
            </a:r>
            <a:r>
              <a:rPr kumimoji="1" lang="zh-CN" altLang="en-US" dirty="0"/>
              <a:t>组成集群对深度学习网络进行训练。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dirty="0"/>
              <a:t>Google </a:t>
            </a:r>
            <a:r>
              <a:rPr kumimoji="1" lang="zh-CN" altLang="en-US" dirty="0"/>
              <a:t>将</a:t>
            </a:r>
            <a:r>
              <a:rPr kumimoji="1" lang="en-US" altLang="zh-CN" dirty="0"/>
              <a:t>1024 </a:t>
            </a:r>
            <a:r>
              <a:rPr kumimoji="1" lang="zh-CN" altLang="en-US" dirty="0"/>
              <a:t>个 </a:t>
            </a:r>
            <a:r>
              <a:rPr kumimoji="1" lang="en-US" altLang="zh-CN" dirty="0"/>
              <a:t>TPU v3 </a:t>
            </a:r>
            <a:r>
              <a:rPr kumimoji="1" lang="zh-CN" altLang="en-US" dirty="0"/>
              <a:t>组成超级计算机 </a:t>
            </a:r>
            <a:r>
              <a:rPr kumimoji="1" lang="en-US" altLang="zh-CN" dirty="0"/>
              <a:t>TPU</a:t>
            </a:r>
            <a:r>
              <a:rPr kumimoji="1" lang="zh-CN" altLang="en-US" dirty="0"/>
              <a:t>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，服务器形态采用水冷方式，能使功率提升 </a:t>
            </a:r>
            <a:r>
              <a:rPr kumimoji="1" lang="en-US" altLang="zh-CN" dirty="0"/>
              <a:t>1.6 </a:t>
            </a:r>
            <a:r>
              <a:rPr kumimoji="1" lang="zh-CN" altLang="en-US" dirty="0"/>
              <a:t>倍；</a:t>
            </a:r>
            <a:r>
              <a:rPr kumimoji="1" lang="en-US" altLang="zh-CN" dirty="0"/>
              <a:t>TPU</a:t>
            </a:r>
            <a:r>
              <a:rPr kumimoji="1" lang="zh-CN" altLang="en-US" dirty="0"/>
              <a:t> </a:t>
            </a:r>
            <a:r>
              <a:rPr kumimoji="1" lang="en-US" altLang="zh-CN" dirty="0"/>
              <a:t>v3 </a:t>
            </a:r>
            <a:r>
              <a:rPr kumimoji="1" lang="zh-CN" altLang="en-US" dirty="0"/>
              <a:t>模具尺寸只比 </a:t>
            </a:r>
            <a:r>
              <a:rPr kumimoji="1" lang="en-US" altLang="zh-CN" dirty="0"/>
              <a:t>TPU v2 </a:t>
            </a:r>
            <a:r>
              <a:rPr kumimoji="1" lang="zh-CN" altLang="en-US" dirty="0"/>
              <a:t>大 </a:t>
            </a:r>
            <a:r>
              <a:rPr kumimoji="1" lang="en-US" altLang="zh-CN" dirty="0"/>
              <a:t>6%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通过交换机提供的虚拟电路和无死锁路由功能，再加上 </a:t>
            </a:r>
            <a:r>
              <a:rPr lang="en-US" altLang="zh-CN" dirty="0"/>
              <a:t>TPUv2 </a:t>
            </a:r>
            <a:r>
              <a:rPr lang="zh-CN" altLang="en-US" dirty="0"/>
              <a:t>本身存在的核间互连</a:t>
            </a:r>
            <a:r>
              <a:rPr lang="en-US" altLang="zh-CN" dirty="0"/>
              <a:t>(ICI)</a:t>
            </a:r>
            <a:r>
              <a:rPr lang="zh-CN" altLang="en-US" dirty="0"/>
              <a:t>结构，便构建出 </a:t>
            </a:r>
            <a:r>
              <a:rPr lang="en-US" altLang="zh-CN" dirty="0"/>
              <a:t>TPUv2 </a:t>
            </a:r>
            <a:r>
              <a:rPr lang="zh-CN" altLang="en-US" dirty="0"/>
              <a:t>集群：</a:t>
            </a:r>
            <a:r>
              <a:rPr lang="en-US" altLang="zh-CN" dirty="0"/>
              <a:t>TPU v2 </a:t>
            </a:r>
            <a:r>
              <a:rPr lang="zh-CN" altLang="en-US" dirty="0"/>
              <a:t>集群的</a:t>
            </a:r>
            <a:r>
              <a:rPr lang="en-US" altLang="zh-CN" dirty="0"/>
              <a:t>2D</a:t>
            </a:r>
            <a:r>
              <a:rPr lang="zh-CN" altLang="en-US" dirty="0"/>
              <a:t> </a:t>
            </a:r>
            <a:r>
              <a:rPr lang="en-US" altLang="zh-CN" dirty="0"/>
              <a:t>tours</a:t>
            </a:r>
            <a:r>
              <a:rPr lang="zh-CN" altLang="en-US" dirty="0"/>
              <a:t>，提供了 </a:t>
            </a:r>
            <a:r>
              <a:rPr lang="en-US" altLang="zh-CN" dirty="0"/>
              <a:t>15.9T/s </a:t>
            </a:r>
            <a:r>
              <a:rPr lang="zh-CN" altLang="en-US" dirty="0"/>
              <a:t>的平分带宽，相比传统的集群组网，省去了集群网卡、交换机的成本，以及与集群 </a:t>
            </a:r>
            <a:r>
              <a:rPr lang="en-US" altLang="zh-CN" dirty="0"/>
              <a:t>CPU </a:t>
            </a:r>
            <a:r>
              <a:rPr lang="zh-CN" altLang="en-US" dirty="0"/>
              <a:t>的通信延迟。</a:t>
            </a:r>
          </a:p>
        </p:txBody>
      </p:sp>
    </p:spTree>
    <p:extLst>
      <p:ext uri="{BB962C8B-B14F-4D97-AF65-F5344CB8AC3E}">
        <p14:creationId xmlns:p14="http://schemas.microsoft.com/office/powerpoint/2010/main" val="3417985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6D84C7-9606-A840-8B0A-27CBD6D68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TPU Training Pod Architecture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AD2421-59A8-4C4C-AB79-35FFA3E936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24855" y="5055476"/>
            <a:ext cx="7161873" cy="1364564"/>
          </a:xfrm>
        </p:spPr>
        <p:txBody>
          <a:bodyPr/>
          <a:lstStyle/>
          <a:p>
            <a:pPr marL="0" indent="0" algn="ctr">
              <a:buNone/>
            </a:pPr>
            <a:r>
              <a:rPr kumimoji="1" lang="en-US" altLang="zh-CN" b="1" dirty="0"/>
              <a:t>TPUs interconnected in 2D Torus</a:t>
            </a:r>
          </a:p>
          <a:p>
            <a:pPr marL="0" indent="0" algn="ctr">
              <a:buNone/>
            </a:pPr>
            <a:r>
              <a:rPr kumimoji="1" lang="en-US" altLang="zh-CN" dirty="0"/>
              <a:t>Dedicated network for synchronous parallel training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E767DF-7F2B-7F4F-A034-AE2974ACA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893" y="1222191"/>
            <a:ext cx="6858000" cy="37973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2E3289A-9460-6B4E-9502-C6CAC51E25C7}"/>
              </a:ext>
            </a:extLst>
          </p:cNvPr>
          <p:cNvSpPr/>
          <p:nvPr/>
        </p:nvSpPr>
        <p:spPr>
          <a:xfrm>
            <a:off x="683608" y="1606618"/>
            <a:ext cx="332083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同步训练在同等资源的条件下可以击败异步 </a:t>
            </a:r>
            <a:r>
              <a:rPr kumimoji="1"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SGD </a:t>
            </a:r>
            <a:r>
              <a:rPr kumimoji="1"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训练，是因为同步训练不需要参数服务器，直接允许节点间的通信，使用 </a:t>
            </a:r>
            <a:r>
              <a:rPr kumimoji="1"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all-reduce </a:t>
            </a:r>
            <a:r>
              <a:rPr kumimoji="1"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模式就可以获得一致的权重，解决了异步训练时参数服务器与各工作节点带宽不足的问题。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642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6D84C7-9606-A840-8B0A-27CBD6D68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TPU Training Pod Architecture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AD2421-59A8-4C4C-AB79-35FFA3E936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5044966"/>
            <a:ext cx="10963473" cy="1364564"/>
          </a:xfrm>
        </p:spPr>
        <p:txBody>
          <a:bodyPr/>
          <a:lstStyle/>
          <a:p>
            <a:pPr marL="0" indent="0" algn="ctr">
              <a:buNone/>
            </a:pPr>
            <a:r>
              <a:rPr kumimoji="1" lang="en-US" altLang="zh-CN" b="1" dirty="0"/>
              <a:t>TPUs interconnected in 2D Torus</a:t>
            </a:r>
          </a:p>
          <a:p>
            <a:pPr marL="0" indent="0" algn="ctr">
              <a:buNone/>
            </a:pPr>
            <a:r>
              <a:rPr kumimoji="1" lang="en-US" altLang="zh-CN" dirty="0"/>
              <a:t>Dedicated network for synchronous parallel training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F46ED5-ED90-7B47-A779-4EEF1BEAA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695" y="1542163"/>
            <a:ext cx="5510286" cy="27724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193B478-C8A7-E64B-9F7C-585626D51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89" y="1542163"/>
            <a:ext cx="5510285" cy="305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357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4.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POD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详情</a:t>
            </a:r>
          </a:p>
        </p:txBody>
      </p:sp>
    </p:spTree>
    <p:extLst>
      <p:ext uri="{BB962C8B-B14F-4D97-AF65-F5344CB8AC3E}">
        <p14:creationId xmlns:p14="http://schemas.microsoft.com/office/powerpoint/2010/main" val="2319022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6066928" cy="5145013"/>
          </a:xfrm>
          <a:prstGeom prst="rect">
            <a:avLst/>
          </a:prstGeom>
          <a:noFill/>
        </p:spPr>
        <p:txBody>
          <a:bodyPr numCol="1"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国外 </a:t>
            </a:r>
            <a:r>
              <a:rPr lang="en-US" altLang="zh-CN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 芯片</a:t>
            </a:r>
            <a:endParaRPr lang="en-US" altLang="zh-CN" sz="32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英伟达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特斯拉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DOJO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谷歌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1075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CE6C02F-B0F7-E64C-A1C6-0F12392B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v2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r>
              <a:rPr lang="zh-CN" altLang="en-US" dirty="0"/>
              <a:t> 计算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EE740DB-B0E3-4C49-8DC5-59E7A3F7E8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3074" y="1147604"/>
            <a:ext cx="3450973" cy="5151982"/>
          </a:xfrm>
        </p:spPr>
        <p:txBody>
          <a:bodyPr anchor="ctr"/>
          <a:lstStyle/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en-US" altLang="zh-CN" sz="1800" b="1" dirty="0"/>
              <a:t>A</a:t>
            </a:r>
            <a:r>
              <a:rPr lang="zh-CN" altLang="en-US" sz="1800" b="1" dirty="0"/>
              <a:t> 和 </a:t>
            </a:r>
            <a:r>
              <a:rPr lang="en-US" altLang="zh-CN" sz="1800" b="1" dirty="0"/>
              <a:t>D</a:t>
            </a:r>
            <a:r>
              <a:rPr lang="zh-CN" altLang="en-US" sz="1800" b="1" dirty="0"/>
              <a:t>：</a:t>
            </a:r>
            <a:r>
              <a:rPr lang="en-US" altLang="zh-CN" sz="1800" dirty="0"/>
              <a:t>CPU</a:t>
            </a:r>
            <a:r>
              <a:rPr lang="zh-CN" altLang="en-US" sz="1800" dirty="0"/>
              <a:t> 机架，</a:t>
            </a:r>
            <a:r>
              <a:rPr lang="en-US" altLang="zh-CN" sz="1800" dirty="0"/>
              <a:t>B</a:t>
            </a:r>
            <a:r>
              <a:rPr lang="zh-CN" altLang="en-US" sz="1800" dirty="0"/>
              <a:t> 和 </a:t>
            </a:r>
            <a:r>
              <a:rPr lang="en-US" altLang="zh-CN" sz="1800" dirty="0"/>
              <a:t>C</a:t>
            </a:r>
            <a:r>
              <a:rPr lang="zh-CN" altLang="en-US" sz="1800" dirty="0"/>
              <a:t> 为 </a:t>
            </a:r>
            <a:r>
              <a:rPr lang="en-US" altLang="zh-CN" sz="1800" dirty="0"/>
              <a:t>TPU</a:t>
            </a:r>
            <a:r>
              <a:rPr lang="zh-CN" altLang="en-US" sz="1800" dirty="0"/>
              <a:t> </a:t>
            </a:r>
            <a:r>
              <a:rPr lang="en-US" altLang="zh-CN" sz="1800" dirty="0"/>
              <a:t>v2</a:t>
            </a:r>
            <a:r>
              <a:rPr lang="zh-CN" altLang="en-US" sz="1800" dirty="0"/>
              <a:t> 机架。</a:t>
            </a:r>
            <a:endParaRPr lang="en-US" altLang="zh-CN" sz="1800" dirty="0"/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zh-CN" altLang="en-US" sz="1800" b="1" dirty="0"/>
              <a:t>固体箱（蓝色</a:t>
            </a:r>
            <a:r>
              <a:rPr lang="en-US" altLang="zh-CN" sz="1800" b="1" dirty="0"/>
              <a:t>/</a:t>
            </a:r>
            <a:r>
              <a:rPr lang="zh-CN" altLang="en-US" sz="1800" b="1" dirty="0"/>
              <a:t>红色）</a:t>
            </a:r>
            <a:r>
              <a:rPr lang="zh-CN" altLang="en-US" sz="1800" dirty="0"/>
              <a:t>：电源管理系统（</a:t>
            </a:r>
            <a:r>
              <a:rPr lang="en-US" altLang="zh-CN" sz="1800" dirty="0"/>
              <a:t>UPS</a:t>
            </a:r>
            <a:r>
              <a:rPr lang="zh-CN" altLang="en-US" sz="1800" dirty="0"/>
              <a:t>）</a:t>
            </a:r>
            <a:r>
              <a:rPr lang="en-US" altLang="zh-CN" sz="1800" dirty="0"/>
              <a:t>&amp;</a:t>
            </a:r>
            <a:r>
              <a:rPr lang="zh-CN" altLang="en-US" sz="1800" dirty="0"/>
              <a:t> 具体电源接口；</a:t>
            </a:r>
            <a:endParaRPr lang="en-US" altLang="zh-CN" sz="1800" dirty="0"/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zh-CN" altLang="en-US" sz="1800" b="1" dirty="0"/>
              <a:t>虚线框（绿色）</a:t>
            </a:r>
            <a:r>
              <a:rPr lang="zh-CN" altLang="en-US" sz="1800" dirty="0"/>
              <a:t>：机架式网络交换机和机架式交换机顶部；</a:t>
            </a:r>
            <a:endParaRPr lang="en-US" altLang="zh-CN" sz="1800" dirty="0"/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zh-CN" altLang="en-US" sz="1800" b="1" dirty="0"/>
              <a:t>总体：</a:t>
            </a:r>
            <a:r>
              <a:rPr lang="zh-CN" altLang="en-US" sz="1800" dirty="0"/>
              <a:t>每个机柜中有</a:t>
            </a:r>
            <a:r>
              <a:rPr lang="en-US" altLang="zh-CN" sz="1800" dirty="0"/>
              <a:t>64</a:t>
            </a:r>
            <a:r>
              <a:rPr lang="zh-CN" altLang="en-US" sz="1800" dirty="0"/>
              <a:t>个</a:t>
            </a:r>
            <a:r>
              <a:rPr lang="en-US" altLang="zh-CN" sz="1800" dirty="0"/>
              <a:t>CPU</a:t>
            </a:r>
            <a:r>
              <a:rPr lang="zh-CN" altLang="en-US" sz="1800" dirty="0"/>
              <a:t>板和</a:t>
            </a:r>
            <a:r>
              <a:rPr lang="en-US" altLang="zh-CN" sz="1800" dirty="0"/>
              <a:t>64</a:t>
            </a:r>
            <a:r>
              <a:rPr lang="zh-CN" altLang="en-US" sz="1800" dirty="0"/>
              <a:t>个</a:t>
            </a:r>
            <a:r>
              <a:rPr lang="en-US" altLang="zh-CN" sz="1800" dirty="0"/>
              <a:t>TPU</a:t>
            </a:r>
            <a:r>
              <a:rPr lang="zh-CN" altLang="en-US" sz="1800" dirty="0"/>
              <a:t>板，共有</a:t>
            </a:r>
            <a:r>
              <a:rPr lang="en-US" altLang="zh-CN" sz="1800" dirty="0"/>
              <a:t>128</a:t>
            </a:r>
            <a:r>
              <a:rPr lang="zh-CN" altLang="en-US" sz="1800" dirty="0"/>
              <a:t>个</a:t>
            </a:r>
            <a:r>
              <a:rPr lang="en-US" altLang="zh-CN" sz="1800" dirty="0"/>
              <a:t>CPU</a:t>
            </a:r>
            <a:r>
              <a:rPr lang="zh-CN" altLang="en-US" sz="1800" dirty="0"/>
              <a:t>芯片和</a:t>
            </a:r>
            <a:r>
              <a:rPr lang="en-US" altLang="zh-CN" sz="1800" dirty="0"/>
              <a:t>256</a:t>
            </a:r>
            <a:r>
              <a:rPr lang="zh-CN" altLang="en-US" sz="1800" dirty="0"/>
              <a:t>个</a:t>
            </a:r>
            <a:r>
              <a:rPr lang="en-US" altLang="zh-CN" sz="1800" dirty="0"/>
              <a:t>TPU v2</a:t>
            </a:r>
            <a:r>
              <a:rPr lang="zh-CN" altLang="en-US" sz="1800" dirty="0"/>
              <a:t>芯片。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2233E8E-375B-AD48-B09F-DEEEBBBE6C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9712" y="1900884"/>
            <a:ext cx="7512500" cy="3434602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solidFill>
              <a:srgbClr val="C00000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25A96C0-6233-9841-A42C-FA6D8EA9E24B}"/>
              </a:ext>
            </a:extLst>
          </p:cNvPr>
          <p:cNvSpPr/>
          <p:nvPr/>
        </p:nvSpPr>
        <p:spPr>
          <a:xfrm>
            <a:off x="4267200" y="2829911"/>
            <a:ext cx="1639614" cy="1962807"/>
          </a:xfrm>
          <a:prstGeom prst="rect">
            <a:avLst/>
          </a:prstGeom>
          <a:solidFill>
            <a:srgbClr val="EBF1DE">
              <a:alpha val="20000"/>
            </a:srgbClr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b="1" dirty="0">
                <a:latin typeface="Gill Sans MT" panose="020B0502020104020203" pitchFamily="34" charset="0"/>
              </a:rPr>
              <a:t>A</a:t>
            </a:r>
            <a:endParaRPr kumimoji="1" lang="zh-CN" altLang="en-US" sz="4000" b="1" dirty="0">
              <a:latin typeface="Gill Sans MT" panose="020B0502020104020203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DD4D9A6-3712-4C45-9A98-EDEC476711BF}"/>
              </a:ext>
            </a:extLst>
          </p:cNvPr>
          <p:cNvSpPr/>
          <p:nvPr/>
        </p:nvSpPr>
        <p:spPr>
          <a:xfrm>
            <a:off x="9947494" y="2816771"/>
            <a:ext cx="1639614" cy="1962807"/>
          </a:xfrm>
          <a:prstGeom prst="rect">
            <a:avLst/>
          </a:prstGeom>
          <a:solidFill>
            <a:srgbClr val="EBF1DE">
              <a:alpha val="20000"/>
            </a:srgbClr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b="1" dirty="0">
                <a:latin typeface="Gill Sans MT" panose="020B0502020104020203" pitchFamily="34" charset="0"/>
              </a:rPr>
              <a:t>D</a:t>
            </a:r>
            <a:endParaRPr kumimoji="1" lang="zh-CN" altLang="en-US" sz="4000" b="1" dirty="0">
              <a:latin typeface="Gill Sans MT" panose="020B0502020104020203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4B90570-13A8-7244-82F4-B056D5306738}"/>
              </a:ext>
            </a:extLst>
          </p:cNvPr>
          <p:cNvSpPr/>
          <p:nvPr/>
        </p:nvSpPr>
        <p:spPr>
          <a:xfrm>
            <a:off x="6162479" y="2829910"/>
            <a:ext cx="1639614" cy="1962807"/>
          </a:xfrm>
          <a:prstGeom prst="rect">
            <a:avLst/>
          </a:prstGeom>
          <a:solidFill>
            <a:srgbClr val="EBF1DE">
              <a:alpha val="20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b="1" dirty="0">
                <a:latin typeface="Gill Sans MT" panose="020B0502020104020203" pitchFamily="34" charset="0"/>
              </a:rPr>
              <a:t>B</a:t>
            </a:r>
            <a:endParaRPr kumimoji="1" lang="zh-CN" altLang="en-US" sz="4000" b="1" dirty="0">
              <a:latin typeface="Gill Sans MT" panose="020B0502020104020203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81B6F82-62DC-0542-9F09-718AE590A1EC}"/>
              </a:ext>
            </a:extLst>
          </p:cNvPr>
          <p:cNvSpPr/>
          <p:nvPr/>
        </p:nvSpPr>
        <p:spPr>
          <a:xfrm>
            <a:off x="8052215" y="2829910"/>
            <a:ext cx="1639614" cy="1962807"/>
          </a:xfrm>
          <a:prstGeom prst="rect">
            <a:avLst/>
          </a:prstGeom>
          <a:solidFill>
            <a:srgbClr val="EBF1DE">
              <a:alpha val="20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b="1" dirty="0">
                <a:latin typeface="Gill Sans MT" panose="020B0502020104020203" pitchFamily="34" charset="0"/>
              </a:rPr>
              <a:t>C</a:t>
            </a:r>
            <a:endParaRPr kumimoji="1" lang="zh-CN" altLang="en-US" sz="4000" b="1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502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CE6C02F-B0F7-E64C-A1C6-0F12392B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v2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r>
              <a:rPr lang="zh-CN" altLang="en-US" dirty="0"/>
              <a:t> 计算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EE740DB-B0E3-4C49-8DC5-59E7A3F7E8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3074" y="1147604"/>
            <a:ext cx="3450973" cy="5151982"/>
          </a:xfrm>
        </p:spPr>
        <p:txBody>
          <a:bodyPr anchor="ctr"/>
          <a:lstStyle/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en-US" altLang="zh-CN" sz="1800" b="1" dirty="0"/>
              <a:t>A</a:t>
            </a:r>
            <a:r>
              <a:rPr lang="zh-CN" altLang="en-US" sz="1800" b="1" dirty="0"/>
              <a:t> 和 </a:t>
            </a:r>
            <a:r>
              <a:rPr lang="en-US" altLang="zh-CN" sz="1800" b="1" dirty="0"/>
              <a:t>D</a:t>
            </a:r>
            <a:r>
              <a:rPr lang="zh-CN" altLang="en-US" sz="1800" b="1" dirty="0"/>
              <a:t>：</a:t>
            </a:r>
            <a:r>
              <a:rPr lang="en-US" altLang="zh-CN" sz="1800" dirty="0"/>
              <a:t>CPU</a:t>
            </a:r>
            <a:r>
              <a:rPr lang="zh-CN" altLang="en-US" sz="1800" dirty="0"/>
              <a:t> 机架，</a:t>
            </a:r>
            <a:r>
              <a:rPr lang="en-US" altLang="zh-CN" sz="1800" dirty="0"/>
              <a:t>B</a:t>
            </a:r>
            <a:r>
              <a:rPr lang="zh-CN" altLang="en-US" sz="1800" dirty="0"/>
              <a:t> 和 </a:t>
            </a:r>
            <a:r>
              <a:rPr lang="en-US" altLang="zh-CN" sz="1800" dirty="0"/>
              <a:t>C</a:t>
            </a:r>
            <a:r>
              <a:rPr lang="zh-CN" altLang="en-US" sz="1800" dirty="0"/>
              <a:t> 为 </a:t>
            </a:r>
            <a:r>
              <a:rPr lang="en-US" altLang="zh-CN" sz="1800" dirty="0"/>
              <a:t>TPU</a:t>
            </a:r>
            <a:r>
              <a:rPr lang="zh-CN" altLang="en-US" sz="1800" dirty="0"/>
              <a:t> </a:t>
            </a:r>
            <a:r>
              <a:rPr lang="en-US" altLang="zh-CN" sz="1800" dirty="0"/>
              <a:t>v2</a:t>
            </a:r>
            <a:r>
              <a:rPr lang="zh-CN" altLang="en-US" sz="1800" dirty="0"/>
              <a:t> 机架。</a:t>
            </a:r>
            <a:endParaRPr lang="en-US" altLang="zh-CN" sz="1800" dirty="0"/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zh-CN" altLang="en-US" sz="1800" b="1" dirty="0"/>
              <a:t>固体箱（蓝色</a:t>
            </a:r>
            <a:r>
              <a:rPr lang="en-US" altLang="zh-CN" sz="1800" b="1" dirty="0"/>
              <a:t>/</a:t>
            </a:r>
            <a:r>
              <a:rPr lang="zh-CN" altLang="en-US" sz="1800" b="1" dirty="0"/>
              <a:t>红色）</a:t>
            </a:r>
            <a:r>
              <a:rPr lang="zh-CN" altLang="en-US" sz="1800" dirty="0"/>
              <a:t>：电源管理系统（</a:t>
            </a:r>
            <a:r>
              <a:rPr lang="en-US" altLang="zh-CN" sz="1800" dirty="0"/>
              <a:t>UPS</a:t>
            </a:r>
            <a:r>
              <a:rPr lang="zh-CN" altLang="en-US" sz="1800" dirty="0"/>
              <a:t>）</a:t>
            </a:r>
            <a:r>
              <a:rPr lang="en-US" altLang="zh-CN" sz="1800" dirty="0"/>
              <a:t>&amp;</a:t>
            </a:r>
            <a:r>
              <a:rPr lang="zh-CN" altLang="en-US" sz="1800" dirty="0"/>
              <a:t> 具体电源接口；</a:t>
            </a:r>
            <a:endParaRPr lang="en-US" altLang="zh-CN" sz="1800" dirty="0"/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zh-CN" altLang="en-US" sz="1800" b="1" dirty="0"/>
              <a:t>虚线框（绿色）</a:t>
            </a:r>
            <a:r>
              <a:rPr lang="zh-CN" altLang="en-US" sz="1800" dirty="0"/>
              <a:t>：机架式网络交换机和机架式交换机顶部；</a:t>
            </a:r>
            <a:endParaRPr lang="en-US" altLang="zh-CN" sz="1800" dirty="0"/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zh-CN" altLang="en-US" sz="1800" b="1" dirty="0"/>
              <a:t>总体：</a:t>
            </a:r>
            <a:r>
              <a:rPr lang="zh-CN" altLang="en-US" sz="1800" dirty="0"/>
              <a:t>每个机柜中有</a:t>
            </a:r>
            <a:r>
              <a:rPr lang="en-US" altLang="zh-CN" sz="1800" dirty="0"/>
              <a:t>64</a:t>
            </a:r>
            <a:r>
              <a:rPr lang="zh-CN" altLang="en-US" sz="1800" dirty="0"/>
              <a:t>个</a:t>
            </a:r>
            <a:r>
              <a:rPr lang="en-US" altLang="zh-CN" sz="1800" dirty="0"/>
              <a:t>CPU</a:t>
            </a:r>
            <a:r>
              <a:rPr lang="zh-CN" altLang="en-US" sz="1800" dirty="0"/>
              <a:t>板和</a:t>
            </a:r>
            <a:r>
              <a:rPr lang="en-US" altLang="zh-CN" sz="1800" dirty="0"/>
              <a:t>64</a:t>
            </a:r>
            <a:r>
              <a:rPr lang="zh-CN" altLang="en-US" sz="1800" dirty="0"/>
              <a:t>个</a:t>
            </a:r>
            <a:r>
              <a:rPr lang="en-US" altLang="zh-CN" sz="1800" dirty="0"/>
              <a:t>TPU</a:t>
            </a:r>
            <a:r>
              <a:rPr lang="zh-CN" altLang="en-US" sz="1800" dirty="0"/>
              <a:t>板，共有</a:t>
            </a:r>
            <a:r>
              <a:rPr lang="en-US" altLang="zh-CN" sz="1800" dirty="0"/>
              <a:t>128</a:t>
            </a:r>
            <a:r>
              <a:rPr lang="zh-CN" altLang="en-US" sz="1800" dirty="0"/>
              <a:t>个</a:t>
            </a:r>
            <a:r>
              <a:rPr lang="en-US" altLang="zh-CN" sz="1800" dirty="0"/>
              <a:t>CPU</a:t>
            </a:r>
            <a:r>
              <a:rPr lang="zh-CN" altLang="en-US" sz="1800" dirty="0"/>
              <a:t>芯片和</a:t>
            </a:r>
            <a:r>
              <a:rPr lang="en-US" altLang="zh-CN" sz="1800" dirty="0"/>
              <a:t>256</a:t>
            </a:r>
            <a:r>
              <a:rPr lang="zh-CN" altLang="en-US" sz="1800" dirty="0"/>
              <a:t>个</a:t>
            </a:r>
            <a:r>
              <a:rPr lang="en-US" altLang="zh-CN" sz="1800" dirty="0"/>
              <a:t>TPU v2</a:t>
            </a:r>
            <a:r>
              <a:rPr lang="zh-CN" altLang="en-US" sz="1800" dirty="0"/>
              <a:t>芯片。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2233E8E-375B-AD48-B09F-DEEEBBBE6C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9712" y="1900884"/>
            <a:ext cx="7512500" cy="3434602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solidFill>
              <a:srgbClr val="C00000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4B90570-13A8-7244-82F4-B056D5306738}"/>
              </a:ext>
            </a:extLst>
          </p:cNvPr>
          <p:cNvSpPr/>
          <p:nvPr/>
        </p:nvSpPr>
        <p:spPr>
          <a:xfrm>
            <a:off x="6267582" y="2840420"/>
            <a:ext cx="721797" cy="480849"/>
          </a:xfrm>
          <a:prstGeom prst="rect">
            <a:avLst/>
          </a:prstGeom>
          <a:solidFill>
            <a:srgbClr val="EBF1DE">
              <a:alpha val="20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00" b="1" dirty="0">
              <a:latin typeface="Gill Sans MT" panose="020B0502020104020203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81B6F82-62DC-0542-9F09-718AE590A1EC}"/>
              </a:ext>
            </a:extLst>
          </p:cNvPr>
          <p:cNvSpPr/>
          <p:nvPr/>
        </p:nvSpPr>
        <p:spPr>
          <a:xfrm>
            <a:off x="8073235" y="2840420"/>
            <a:ext cx="1639614" cy="2025870"/>
          </a:xfrm>
          <a:prstGeom prst="rect">
            <a:avLst/>
          </a:prstGeom>
          <a:solidFill>
            <a:srgbClr val="EBF1DE">
              <a:alpha val="20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00" b="1" dirty="0">
              <a:latin typeface="Gill Sans MT" panose="020B0502020104020203" pitchFamily="34" charset="0"/>
            </a:endParaRPr>
          </a:p>
        </p:txBody>
      </p:sp>
      <p:sp>
        <p:nvSpPr>
          <p:cNvPr id="13" name="矩形标注 12">
            <a:extLst>
              <a:ext uri="{FF2B5EF4-FFF2-40B4-BE49-F238E27FC236}">
                <a16:creationId xmlns:a16="http://schemas.microsoft.com/office/drawing/2014/main" id="{679D8185-8BDD-3B4E-AB36-9A6EDA667CEF}"/>
              </a:ext>
            </a:extLst>
          </p:cNvPr>
          <p:cNvSpPr/>
          <p:nvPr/>
        </p:nvSpPr>
        <p:spPr>
          <a:xfrm>
            <a:off x="4518460" y="977354"/>
            <a:ext cx="2681277" cy="794541"/>
          </a:xfrm>
          <a:prstGeom prst="wedgeRectCallout">
            <a:avLst>
              <a:gd name="adj1" fmla="val 34437"/>
              <a:gd name="adj2" fmla="val 133932"/>
            </a:avLst>
          </a:prstGeom>
          <a:solidFill>
            <a:srgbClr val="FFC000">
              <a:alpha val="20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32</a:t>
            </a:r>
            <a:r>
              <a:rPr kumimoji="1" lang="zh-CN" altLang="en-US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Cores,</a:t>
            </a:r>
            <a:r>
              <a:rPr kumimoji="1" lang="zh-CN" altLang="en-US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4x4</a:t>
            </a:r>
            <a:r>
              <a:rPr kumimoji="1" lang="zh-CN" altLang="en-US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slice</a:t>
            </a:r>
            <a:endParaRPr kumimoji="1" lang="zh-CN" altLang="en-US" sz="2000" b="1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88A021F-F932-264C-A591-42909B8E8233}"/>
              </a:ext>
            </a:extLst>
          </p:cNvPr>
          <p:cNvSpPr/>
          <p:nvPr/>
        </p:nvSpPr>
        <p:spPr>
          <a:xfrm>
            <a:off x="6267582" y="3847528"/>
            <a:ext cx="1528968" cy="1018762"/>
          </a:xfrm>
          <a:prstGeom prst="rect">
            <a:avLst/>
          </a:prstGeom>
          <a:solidFill>
            <a:srgbClr val="EBF1DE">
              <a:alpha val="20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00" b="1" dirty="0">
              <a:latin typeface="Gill Sans MT" panose="020B0502020104020203" pitchFamily="34" charset="0"/>
            </a:endParaRPr>
          </a:p>
        </p:txBody>
      </p:sp>
      <p:sp>
        <p:nvSpPr>
          <p:cNvPr id="15" name="矩形标注 14">
            <a:extLst>
              <a:ext uri="{FF2B5EF4-FFF2-40B4-BE49-F238E27FC236}">
                <a16:creationId xmlns:a16="http://schemas.microsoft.com/office/drawing/2014/main" id="{A6F86081-8D7E-E94C-8C64-F040DADBF2DE}"/>
              </a:ext>
            </a:extLst>
          </p:cNvPr>
          <p:cNvSpPr/>
          <p:nvPr/>
        </p:nvSpPr>
        <p:spPr>
          <a:xfrm>
            <a:off x="6105371" y="5420976"/>
            <a:ext cx="2681277" cy="794541"/>
          </a:xfrm>
          <a:prstGeom prst="wedgeRectCallout">
            <a:avLst>
              <a:gd name="adj1" fmla="val -39257"/>
              <a:gd name="adj2" fmla="val -104175"/>
            </a:avLst>
          </a:prstGeom>
          <a:solidFill>
            <a:srgbClr val="FFC000">
              <a:alpha val="20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128</a:t>
            </a:r>
            <a:r>
              <a:rPr kumimoji="1" lang="zh-CN" altLang="en-US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Cores,</a:t>
            </a:r>
            <a:r>
              <a:rPr kumimoji="1" lang="zh-CN" altLang="en-US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8x8</a:t>
            </a:r>
            <a:r>
              <a:rPr kumimoji="1" lang="zh-CN" altLang="en-US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slice</a:t>
            </a:r>
            <a:endParaRPr kumimoji="1" lang="zh-CN" altLang="en-US" sz="2000" b="1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  <p:sp>
        <p:nvSpPr>
          <p:cNvPr id="16" name="矩形标注 15">
            <a:extLst>
              <a:ext uri="{FF2B5EF4-FFF2-40B4-BE49-F238E27FC236}">
                <a16:creationId xmlns:a16="http://schemas.microsoft.com/office/drawing/2014/main" id="{942339A4-C48D-5648-B6DE-80857441EAAA}"/>
              </a:ext>
            </a:extLst>
          </p:cNvPr>
          <p:cNvSpPr/>
          <p:nvPr/>
        </p:nvSpPr>
        <p:spPr>
          <a:xfrm>
            <a:off x="8351190" y="977354"/>
            <a:ext cx="2681277" cy="794541"/>
          </a:xfrm>
          <a:prstGeom prst="wedgeRectCallout">
            <a:avLst>
              <a:gd name="adj1" fmla="val -42393"/>
              <a:gd name="adj2" fmla="val 133932"/>
            </a:avLst>
          </a:prstGeom>
          <a:solidFill>
            <a:srgbClr val="FFC000">
              <a:alpha val="20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256</a:t>
            </a:r>
            <a:r>
              <a:rPr kumimoji="1" lang="zh-CN" altLang="en-US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Cores,</a:t>
            </a:r>
            <a:r>
              <a:rPr kumimoji="1" lang="zh-CN" altLang="en-US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8x16</a:t>
            </a:r>
            <a:r>
              <a:rPr kumimoji="1" lang="zh-CN" altLang="en-US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slice</a:t>
            </a:r>
            <a:endParaRPr kumimoji="1" lang="zh-CN" altLang="en-US" sz="2000" b="1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732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CE6C02F-B0F7-E64C-A1C6-0F12392B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v2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r>
              <a:rPr lang="zh-CN" altLang="en-US" dirty="0"/>
              <a:t> 电源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EE740DB-B0E3-4C49-8DC5-59E7A3F7E8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3074" y="1147604"/>
            <a:ext cx="3450973" cy="5151982"/>
          </a:xfrm>
        </p:spPr>
        <p:txBody>
          <a:bodyPr anchor="ctr"/>
          <a:lstStyle/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en-US" altLang="zh-CN" sz="1800" b="1" dirty="0"/>
              <a:t>A</a:t>
            </a:r>
            <a:r>
              <a:rPr lang="zh-CN" altLang="en-US" sz="1800" b="1" dirty="0"/>
              <a:t> 和 </a:t>
            </a:r>
            <a:r>
              <a:rPr lang="en-US" altLang="zh-CN" sz="1800" b="1" dirty="0"/>
              <a:t>D</a:t>
            </a:r>
            <a:r>
              <a:rPr lang="zh-CN" altLang="en-US" sz="1800" b="1" dirty="0"/>
              <a:t>：</a:t>
            </a:r>
            <a:r>
              <a:rPr lang="en-US" altLang="zh-CN" sz="1800" dirty="0"/>
              <a:t>CPU</a:t>
            </a:r>
            <a:r>
              <a:rPr lang="zh-CN" altLang="en-US" sz="1800" dirty="0"/>
              <a:t> 机架，</a:t>
            </a:r>
            <a:r>
              <a:rPr lang="en-US" altLang="zh-CN" sz="1800" dirty="0"/>
              <a:t>B</a:t>
            </a:r>
            <a:r>
              <a:rPr lang="zh-CN" altLang="en-US" sz="1800" dirty="0"/>
              <a:t> 和 </a:t>
            </a:r>
            <a:r>
              <a:rPr lang="en-US" altLang="zh-CN" sz="1800" dirty="0"/>
              <a:t>C</a:t>
            </a:r>
            <a:r>
              <a:rPr lang="zh-CN" altLang="en-US" sz="1800" dirty="0"/>
              <a:t> 为 </a:t>
            </a:r>
            <a:r>
              <a:rPr lang="en-US" altLang="zh-CN" sz="1800" dirty="0"/>
              <a:t>TPU</a:t>
            </a:r>
            <a:r>
              <a:rPr lang="zh-CN" altLang="en-US" sz="1800" dirty="0"/>
              <a:t> </a:t>
            </a:r>
            <a:r>
              <a:rPr lang="en-US" altLang="zh-CN" sz="1800" dirty="0"/>
              <a:t>v2</a:t>
            </a:r>
            <a:r>
              <a:rPr lang="zh-CN" altLang="en-US" sz="1800" dirty="0"/>
              <a:t> 机架。</a:t>
            </a:r>
            <a:endParaRPr lang="en-US" altLang="zh-CN" sz="1800" dirty="0"/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zh-CN" altLang="en-US" sz="1800" b="1" dirty="0"/>
              <a:t>固体箱（蓝色</a:t>
            </a:r>
            <a:r>
              <a:rPr lang="en-US" altLang="zh-CN" sz="1800" b="1" dirty="0"/>
              <a:t>/</a:t>
            </a:r>
            <a:r>
              <a:rPr lang="zh-CN" altLang="en-US" sz="1800" b="1" dirty="0"/>
              <a:t>红色）</a:t>
            </a:r>
            <a:r>
              <a:rPr lang="zh-CN" altLang="en-US" sz="1800" dirty="0"/>
              <a:t>：电源管理系统（</a:t>
            </a:r>
            <a:r>
              <a:rPr lang="en-US" altLang="zh-CN" sz="1800" dirty="0"/>
              <a:t>UPS</a:t>
            </a:r>
            <a:r>
              <a:rPr lang="zh-CN" altLang="en-US" sz="1800" dirty="0"/>
              <a:t>）</a:t>
            </a:r>
            <a:r>
              <a:rPr lang="en-US" altLang="zh-CN" sz="1800" dirty="0"/>
              <a:t>&amp;</a:t>
            </a:r>
            <a:r>
              <a:rPr lang="zh-CN" altLang="en-US" sz="1800" dirty="0"/>
              <a:t> 具体电源接口；</a:t>
            </a:r>
            <a:endParaRPr lang="en-US" altLang="zh-CN" sz="1800" dirty="0"/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zh-CN" altLang="en-US" sz="1800" b="1" dirty="0"/>
              <a:t>虚线框（绿色）</a:t>
            </a:r>
            <a:r>
              <a:rPr lang="zh-CN" altLang="en-US" sz="1800" dirty="0"/>
              <a:t>：机架式网络交换机和机架式交换机顶部；</a:t>
            </a:r>
            <a:endParaRPr lang="en-US" altLang="zh-CN" sz="1800" dirty="0"/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zh-CN" altLang="en-US" sz="1800" b="1" dirty="0"/>
              <a:t>总体：</a:t>
            </a:r>
            <a:r>
              <a:rPr lang="zh-CN" altLang="en-US" sz="1800" dirty="0"/>
              <a:t>每个机柜中有</a:t>
            </a:r>
            <a:r>
              <a:rPr lang="en-US" altLang="zh-CN" sz="1800" dirty="0"/>
              <a:t>64</a:t>
            </a:r>
            <a:r>
              <a:rPr lang="zh-CN" altLang="en-US" sz="1800" dirty="0"/>
              <a:t>个</a:t>
            </a:r>
            <a:r>
              <a:rPr lang="en-US" altLang="zh-CN" sz="1800" dirty="0"/>
              <a:t>CPU</a:t>
            </a:r>
            <a:r>
              <a:rPr lang="zh-CN" altLang="en-US" sz="1800" dirty="0"/>
              <a:t>板和</a:t>
            </a:r>
            <a:r>
              <a:rPr lang="en-US" altLang="zh-CN" sz="1800" dirty="0"/>
              <a:t>64</a:t>
            </a:r>
            <a:r>
              <a:rPr lang="zh-CN" altLang="en-US" sz="1800" dirty="0"/>
              <a:t>个</a:t>
            </a:r>
            <a:r>
              <a:rPr lang="en-US" altLang="zh-CN" sz="1800" dirty="0"/>
              <a:t>TPU</a:t>
            </a:r>
            <a:r>
              <a:rPr lang="zh-CN" altLang="en-US" sz="1800" dirty="0"/>
              <a:t>板，共有</a:t>
            </a:r>
            <a:r>
              <a:rPr lang="en-US" altLang="zh-CN" sz="1800" dirty="0"/>
              <a:t>128</a:t>
            </a:r>
            <a:r>
              <a:rPr lang="zh-CN" altLang="en-US" sz="1800" dirty="0"/>
              <a:t>个</a:t>
            </a:r>
            <a:r>
              <a:rPr lang="en-US" altLang="zh-CN" sz="1800" dirty="0"/>
              <a:t>CPU</a:t>
            </a:r>
            <a:r>
              <a:rPr lang="zh-CN" altLang="en-US" sz="1800" dirty="0"/>
              <a:t>芯片和</a:t>
            </a:r>
            <a:r>
              <a:rPr lang="en-US" altLang="zh-CN" sz="1800" dirty="0"/>
              <a:t>256</a:t>
            </a:r>
            <a:r>
              <a:rPr lang="zh-CN" altLang="en-US" sz="1800" dirty="0"/>
              <a:t>个</a:t>
            </a:r>
            <a:r>
              <a:rPr lang="en-US" altLang="zh-CN" sz="1800" dirty="0"/>
              <a:t>TPU v2</a:t>
            </a:r>
            <a:r>
              <a:rPr lang="zh-CN" altLang="en-US" sz="1800" dirty="0"/>
              <a:t>芯片。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2233E8E-375B-AD48-B09F-DEEEBBBE6C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9712" y="1900884"/>
            <a:ext cx="7512500" cy="3434602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solidFill>
              <a:srgbClr val="C00000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D668246-9404-8948-8CC7-67855A4A8D93}"/>
              </a:ext>
            </a:extLst>
          </p:cNvPr>
          <p:cNvSpPr/>
          <p:nvPr/>
        </p:nvSpPr>
        <p:spPr>
          <a:xfrm>
            <a:off x="4174168" y="4929352"/>
            <a:ext cx="7412939" cy="275898"/>
          </a:xfrm>
          <a:prstGeom prst="rect">
            <a:avLst/>
          </a:prstGeom>
          <a:solidFill>
            <a:srgbClr val="EBF1DE">
              <a:alpha val="20000"/>
            </a:srgbClr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00" b="1" dirty="0">
              <a:latin typeface="Gill Sans MT" panose="020B0502020104020203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E7660EB-25EC-1E4B-A181-751CC9F4BCEA}"/>
              </a:ext>
            </a:extLst>
          </p:cNvPr>
          <p:cNvSpPr/>
          <p:nvPr/>
        </p:nvSpPr>
        <p:spPr>
          <a:xfrm>
            <a:off x="4174168" y="2446278"/>
            <a:ext cx="7412939" cy="275898"/>
          </a:xfrm>
          <a:prstGeom prst="rect">
            <a:avLst/>
          </a:prstGeom>
          <a:solidFill>
            <a:srgbClr val="EBF1DE">
              <a:alpha val="20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00" b="1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615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CE6C02F-B0F7-E64C-A1C6-0F12392B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v2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r>
              <a:rPr lang="zh-CN" altLang="en-US" dirty="0"/>
              <a:t> 交换机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EE740DB-B0E3-4C49-8DC5-59E7A3F7E8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3074" y="1147604"/>
            <a:ext cx="3450973" cy="5151982"/>
          </a:xfrm>
        </p:spPr>
        <p:txBody>
          <a:bodyPr anchor="ctr"/>
          <a:lstStyle/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en-US" altLang="zh-CN" sz="1800" b="1" dirty="0"/>
              <a:t>A</a:t>
            </a:r>
            <a:r>
              <a:rPr lang="zh-CN" altLang="en-US" sz="1800" b="1" dirty="0"/>
              <a:t> 和 </a:t>
            </a:r>
            <a:r>
              <a:rPr lang="en-US" altLang="zh-CN" sz="1800" b="1" dirty="0"/>
              <a:t>D</a:t>
            </a:r>
            <a:r>
              <a:rPr lang="zh-CN" altLang="en-US" sz="1800" b="1" dirty="0"/>
              <a:t>：</a:t>
            </a:r>
            <a:r>
              <a:rPr lang="en-US" altLang="zh-CN" sz="1800" dirty="0"/>
              <a:t>CPU</a:t>
            </a:r>
            <a:r>
              <a:rPr lang="zh-CN" altLang="en-US" sz="1800" dirty="0"/>
              <a:t> 机架，</a:t>
            </a:r>
            <a:r>
              <a:rPr lang="en-US" altLang="zh-CN" sz="1800" dirty="0"/>
              <a:t>B</a:t>
            </a:r>
            <a:r>
              <a:rPr lang="zh-CN" altLang="en-US" sz="1800" dirty="0"/>
              <a:t> 和 </a:t>
            </a:r>
            <a:r>
              <a:rPr lang="en-US" altLang="zh-CN" sz="1800" dirty="0"/>
              <a:t>C</a:t>
            </a:r>
            <a:r>
              <a:rPr lang="zh-CN" altLang="en-US" sz="1800" dirty="0"/>
              <a:t> 为 </a:t>
            </a:r>
            <a:r>
              <a:rPr lang="en-US" altLang="zh-CN" sz="1800" dirty="0"/>
              <a:t>TPU</a:t>
            </a:r>
            <a:r>
              <a:rPr lang="zh-CN" altLang="en-US" sz="1800" dirty="0"/>
              <a:t> </a:t>
            </a:r>
            <a:r>
              <a:rPr lang="en-US" altLang="zh-CN" sz="1800" dirty="0"/>
              <a:t>v2</a:t>
            </a:r>
            <a:r>
              <a:rPr lang="zh-CN" altLang="en-US" sz="1800" dirty="0"/>
              <a:t> 机架。</a:t>
            </a:r>
            <a:endParaRPr lang="en-US" altLang="zh-CN" sz="1800" dirty="0"/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zh-CN" altLang="en-US" sz="1800" b="1" dirty="0"/>
              <a:t>固体箱（蓝色</a:t>
            </a:r>
            <a:r>
              <a:rPr lang="en-US" altLang="zh-CN" sz="1800" b="1" dirty="0"/>
              <a:t>/</a:t>
            </a:r>
            <a:r>
              <a:rPr lang="zh-CN" altLang="en-US" sz="1800" b="1" dirty="0"/>
              <a:t>红色）</a:t>
            </a:r>
            <a:r>
              <a:rPr lang="zh-CN" altLang="en-US" sz="1800" dirty="0"/>
              <a:t>：电源管理系统（</a:t>
            </a:r>
            <a:r>
              <a:rPr lang="en-US" altLang="zh-CN" sz="1800" dirty="0"/>
              <a:t>UPS</a:t>
            </a:r>
            <a:r>
              <a:rPr lang="zh-CN" altLang="en-US" sz="1800" dirty="0"/>
              <a:t>）</a:t>
            </a:r>
            <a:r>
              <a:rPr lang="en-US" altLang="zh-CN" sz="1800" dirty="0"/>
              <a:t>&amp;</a:t>
            </a:r>
            <a:r>
              <a:rPr lang="zh-CN" altLang="en-US" sz="1800" dirty="0"/>
              <a:t> 具体电源接口；</a:t>
            </a:r>
            <a:endParaRPr lang="en-US" altLang="zh-CN" sz="1800" dirty="0"/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zh-CN" altLang="en-US" sz="1800" b="1" dirty="0"/>
              <a:t>虚线框（绿色）</a:t>
            </a:r>
            <a:r>
              <a:rPr lang="zh-CN" altLang="en-US" sz="1800" dirty="0"/>
              <a:t>：机架式网络交换机和机架式交换机顶部；</a:t>
            </a:r>
            <a:endParaRPr lang="en-US" altLang="zh-CN" sz="1800" dirty="0"/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zh-CN" altLang="en-US" sz="1800" b="1" dirty="0"/>
              <a:t>总体：</a:t>
            </a:r>
            <a:r>
              <a:rPr lang="zh-CN" altLang="en-US" sz="1800" dirty="0"/>
              <a:t>每个机柜中有</a:t>
            </a:r>
            <a:r>
              <a:rPr lang="en-US" altLang="zh-CN" sz="1800" dirty="0"/>
              <a:t>64</a:t>
            </a:r>
            <a:r>
              <a:rPr lang="zh-CN" altLang="en-US" sz="1800" dirty="0"/>
              <a:t>个</a:t>
            </a:r>
            <a:r>
              <a:rPr lang="en-US" altLang="zh-CN" sz="1800" dirty="0"/>
              <a:t>CPU</a:t>
            </a:r>
            <a:r>
              <a:rPr lang="zh-CN" altLang="en-US" sz="1800" dirty="0"/>
              <a:t>板和</a:t>
            </a:r>
            <a:r>
              <a:rPr lang="en-US" altLang="zh-CN" sz="1800" dirty="0"/>
              <a:t>64</a:t>
            </a:r>
            <a:r>
              <a:rPr lang="zh-CN" altLang="en-US" sz="1800" dirty="0"/>
              <a:t>个</a:t>
            </a:r>
            <a:r>
              <a:rPr lang="en-US" altLang="zh-CN" sz="1800" dirty="0"/>
              <a:t>TPU</a:t>
            </a:r>
            <a:r>
              <a:rPr lang="zh-CN" altLang="en-US" sz="1800" dirty="0"/>
              <a:t>板，共有</a:t>
            </a:r>
            <a:r>
              <a:rPr lang="en-US" altLang="zh-CN" sz="1800" dirty="0"/>
              <a:t>128</a:t>
            </a:r>
            <a:r>
              <a:rPr lang="zh-CN" altLang="en-US" sz="1800" dirty="0"/>
              <a:t>个</a:t>
            </a:r>
            <a:r>
              <a:rPr lang="en-US" altLang="zh-CN" sz="1800" dirty="0"/>
              <a:t>CPU</a:t>
            </a:r>
            <a:r>
              <a:rPr lang="zh-CN" altLang="en-US" sz="1800" dirty="0"/>
              <a:t>芯片和</a:t>
            </a:r>
            <a:r>
              <a:rPr lang="en-US" altLang="zh-CN" sz="1800" dirty="0"/>
              <a:t>256</a:t>
            </a:r>
            <a:r>
              <a:rPr lang="zh-CN" altLang="en-US" sz="1800" dirty="0"/>
              <a:t>个</a:t>
            </a:r>
            <a:r>
              <a:rPr lang="en-US" altLang="zh-CN" sz="1800" dirty="0"/>
              <a:t>TPU v2</a:t>
            </a:r>
            <a:r>
              <a:rPr lang="zh-CN" altLang="en-US" sz="1800" dirty="0"/>
              <a:t>芯片。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2233E8E-375B-AD48-B09F-DEEEBBBE6C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9712" y="1900884"/>
            <a:ext cx="7512500" cy="3434602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solidFill>
              <a:srgbClr val="C00000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0056F1F0-0BDD-814D-80BB-8A605B16D852}"/>
              </a:ext>
            </a:extLst>
          </p:cNvPr>
          <p:cNvSpPr/>
          <p:nvPr/>
        </p:nvSpPr>
        <p:spPr>
          <a:xfrm>
            <a:off x="4174168" y="2020605"/>
            <a:ext cx="7412939" cy="331077"/>
          </a:xfrm>
          <a:prstGeom prst="rect">
            <a:avLst/>
          </a:prstGeom>
          <a:solidFill>
            <a:srgbClr val="EBF1DE">
              <a:alpha val="20000"/>
            </a:srgbClr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00" b="1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165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0279BA-54CF-194F-9549-C72D3B2F7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v2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r>
              <a:rPr lang="zh-CN" altLang="en-US" dirty="0"/>
              <a:t> 存储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AE2682-301F-F340-8C85-887CB68652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3223531" cy="5053686"/>
          </a:xfrm>
        </p:spPr>
        <p:txBody>
          <a:bodyPr anchor="ctr"/>
          <a:lstStyle/>
          <a:p>
            <a:r>
              <a:rPr lang="zh-CN" altLang="en-US" dirty="0"/>
              <a:t>在</a:t>
            </a:r>
            <a:r>
              <a:rPr lang="en-US" altLang="zh-CN" dirty="0"/>
              <a:t>TPU v2</a:t>
            </a:r>
            <a:r>
              <a:rPr lang="zh-CN" altLang="en-US" dirty="0"/>
              <a:t>机柜中，看不到任何存储模块。或许这正是下图中机柜上方大量蓝色光纤存在的原因。</a:t>
            </a:r>
            <a:endParaRPr lang="en-US" altLang="zh-CN" dirty="0"/>
          </a:p>
          <a:p>
            <a:r>
              <a:rPr lang="zh-CN" altLang="en-US" dirty="0"/>
              <a:t>数据中心网络连接至 </a:t>
            </a:r>
            <a:r>
              <a:rPr lang="en-US" altLang="zh-CN" dirty="0"/>
              <a:t>CPU</a:t>
            </a:r>
            <a:r>
              <a:rPr lang="zh-CN" altLang="en-US" dirty="0"/>
              <a:t>，同时没有任何光纤连接至机柜</a:t>
            </a:r>
            <a:r>
              <a:rPr lang="en-US" altLang="zh-CN" dirty="0"/>
              <a:t>B</a:t>
            </a:r>
            <a:r>
              <a:rPr lang="zh-CN" altLang="en-US" dirty="0"/>
              <a:t>和</a:t>
            </a:r>
            <a:r>
              <a:rPr lang="en-US" altLang="zh-CN" dirty="0"/>
              <a:t>C</a:t>
            </a:r>
            <a:r>
              <a:rPr lang="zh-CN" altLang="en-US" dirty="0"/>
              <a:t>的</a:t>
            </a:r>
            <a:r>
              <a:rPr lang="en-US" altLang="zh-CN" dirty="0"/>
              <a:t>TPU</a:t>
            </a:r>
            <a:r>
              <a:rPr lang="zh-CN" altLang="en-US" dirty="0"/>
              <a:t>集群，而</a:t>
            </a:r>
            <a:r>
              <a:rPr lang="en-US" altLang="zh-CN" dirty="0"/>
              <a:t>TPU v2</a:t>
            </a:r>
            <a:r>
              <a:rPr lang="zh-CN" altLang="en-US" dirty="0"/>
              <a:t>板上也没有任何网络连接。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45C29F4-DF27-1C45-8C38-8D5A517FBA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9712" y="1900884"/>
            <a:ext cx="7512500" cy="3434602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solidFill>
              <a:srgbClr val="C00000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77833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CE6C02F-B0F7-E64C-A1C6-0F12392B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v2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r>
              <a:rPr lang="zh-CN" altLang="en-US" dirty="0"/>
              <a:t> 整体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EE740DB-B0E3-4C49-8DC5-59E7A3F7E8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3074" y="1147604"/>
            <a:ext cx="3450973" cy="5151982"/>
          </a:xfrm>
        </p:spPr>
        <p:txBody>
          <a:bodyPr anchor="ctr"/>
          <a:lstStyle/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en-US" altLang="zh-CN" sz="1800" b="1" dirty="0"/>
              <a:t>A</a:t>
            </a:r>
            <a:r>
              <a:rPr lang="zh-CN" altLang="en-US" sz="1800" b="1" dirty="0"/>
              <a:t> 和 </a:t>
            </a:r>
            <a:r>
              <a:rPr lang="en-US" altLang="zh-CN" sz="1800" b="1" dirty="0"/>
              <a:t>D</a:t>
            </a:r>
            <a:r>
              <a:rPr lang="zh-CN" altLang="en-US" sz="1800" b="1" dirty="0"/>
              <a:t>：</a:t>
            </a:r>
            <a:r>
              <a:rPr lang="en-US" altLang="zh-CN" sz="1800" dirty="0"/>
              <a:t>CPU</a:t>
            </a:r>
            <a:r>
              <a:rPr lang="zh-CN" altLang="en-US" sz="1800" dirty="0"/>
              <a:t> 机架，</a:t>
            </a:r>
            <a:r>
              <a:rPr lang="en-US" altLang="zh-CN" sz="1800" dirty="0"/>
              <a:t>B</a:t>
            </a:r>
            <a:r>
              <a:rPr lang="zh-CN" altLang="en-US" sz="1800" dirty="0"/>
              <a:t> 和 </a:t>
            </a:r>
            <a:r>
              <a:rPr lang="en-US" altLang="zh-CN" sz="1800" dirty="0"/>
              <a:t>C</a:t>
            </a:r>
            <a:r>
              <a:rPr lang="zh-CN" altLang="en-US" sz="1800" dirty="0"/>
              <a:t> 为 </a:t>
            </a:r>
            <a:r>
              <a:rPr lang="en-US" altLang="zh-CN" sz="1800" dirty="0"/>
              <a:t>TPU</a:t>
            </a:r>
            <a:r>
              <a:rPr lang="zh-CN" altLang="en-US" sz="1800" dirty="0"/>
              <a:t> </a:t>
            </a:r>
            <a:r>
              <a:rPr lang="en-US" altLang="zh-CN" sz="1800" dirty="0"/>
              <a:t>v2</a:t>
            </a:r>
            <a:r>
              <a:rPr lang="zh-CN" altLang="en-US" sz="1800" dirty="0"/>
              <a:t> 机架。</a:t>
            </a:r>
            <a:endParaRPr lang="en-US" altLang="zh-CN" sz="1800" dirty="0"/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zh-CN" altLang="en-US" sz="1800" b="1" dirty="0"/>
              <a:t>固体箱（蓝色</a:t>
            </a:r>
            <a:r>
              <a:rPr lang="en-US" altLang="zh-CN" sz="1800" b="1" dirty="0"/>
              <a:t>/</a:t>
            </a:r>
            <a:r>
              <a:rPr lang="zh-CN" altLang="en-US" sz="1800" b="1" dirty="0"/>
              <a:t>红色）</a:t>
            </a:r>
            <a:r>
              <a:rPr lang="zh-CN" altLang="en-US" sz="1800" dirty="0"/>
              <a:t>：电源管理系统（</a:t>
            </a:r>
            <a:r>
              <a:rPr lang="en-US" altLang="zh-CN" sz="1800" dirty="0"/>
              <a:t>UPS</a:t>
            </a:r>
            <a:r>
              <a:rPr lang="zh-CN" altLang="en-US" sz="1800" dirty="0"/>
              <a:t>）</a:t>
            </a:r>
            <a:r>
              <a:rPr lang="en-US" altLang="zh-CN" sz="1800" dirty="0"/>
              <a:t>&amp;</a:t>
            </a:r>
            <a:r>
              <a:rPr lang="zh-CN" altLang="en-US" sz="1800" dirty="0"/>
              <a:t> 具体电源接口；</a:t>
            </a:r>
            <a:endParaRPr lang="en-US" altLang="zh-CN" sz="1800" dirty="0"/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zh-CN" altLang="en-US" sz="1800" b="1" dirty="0"/>
              <a:t>虚线框（绿色）</a:t>
            </a:r>
            <a:r>
              <a:rPr lang="zh-CN" altLang="en-US" sz="1800" dirty="0"/>
              <a:t>：机架式网络交换机和机架式交换机顶部；</a:t>
            </a:r>
            <a:endParaRPr lang="en-US" altLang="zh-CN" sz="1800" dirty="0"/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zh-CN" altLang="en-US" sz="1800" b="1" dirty="0"/>
              <a:t>总体：</a:t>
            </a:r>
            <a:r>
              <a:rPr lang="zh-CN" altLang="en-US" sz="1800" dirty="0"/>
              <a:t>每个机柜中有</a:t>
            </a:r>
            <a:r>
              <a:rPr lang="en-US" altLang="zh-CN" sz="1800" dirty="0"/>
              <a:t>64</a:t>
            </a:r>
            <a:r>
              <a:rPr lang="zh-CN" altLang="en-US" sz="1800" dirty="0"/>
              <a:t>个</a:t>
            </a:r>
            <a:r>
              <a:rPr lang="en-US" altLang="zh-CN" sz="1800" dirty="0"/>
              <a:t>CPU</a:t>
            </a:r>
            <a:r>
              <a:rPr lang="zh-CN" altLang="en-US" sz="1800" dirty="0"/>
              <a:t>板和</a:t>
            </a:r>
            <a:r>
              <a:rPr lang="en-US" altLang="zh-CN" sz="1800" dirty="0"/>
              <a:t>64</a:t>
            </a:r>
            <a:r>
              <a:rPr lang="zh-CN" altLang="en-US" sz="1800" dirty="0"/>
              <a:t>个</a:t>
            </a:r>
            <a:r>
              <a:rPr lang="en-US" altLang="zh-CN" sz="1800" dirty="0"/>
              <a:t>TPU</a:t>
            </a:r>
            <a:r>
              <a:rPr lang="zh-CN" altLang="en-US" sz="1800" dirty="0"/>
              <a:t>板，共有</a:t>
            </a:r>
            <a:r>
              <a:rPr lang="en-US" altLang="zh-CN" sz="1800" dirty="0"/>
              <a:t>128</a:t>
            </a:r>
            <a:r>
              <a:rPr lang="zh-CN" altLang="en-US" sz="1800" dirty="0"/>
              <a:t>个</a:t>
            </a:r>
            <a:r>
              <a:rPr lang="en-US" altLang="zh-CN" sz="1800" dirty="0"/>
              <a:t>CPU</a:t>
            </a:r>
            <a:r>
              <a:rPr lang="zh-CN" altLang="en-US" sz="1800" dirty="0"/>
              <a:t>芯片和</a:t>
            </a:r>
            <a:r>
              <a:rPr lang="en-US" altLang="zh-CN" sz="1800" dirty="0"/>
              <a:t>256</a:t>
            </a:r>
            <a:r>
              <a:rPr lang="zh-CN" altLang="en-US" sz="1800" dirty="0"/>
              <a:t>个</a:t>
            </a:r>
            <a:r>
              <a:rPr lang="en-US" altLang="zh-CN" sz="1800" dirty="0"/>
              <a:t>TPU v2</a:t>
            </a:r>
            <a:r>
              <a:rPr lang="zh-CN" altLang="en-US" sz="1800" dirty="0"/>
              <a:t>芯片。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2233E8E-375B-AD48-B09F-DEEEBBBE6C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9712" y="1900884"/>
            <a:ext cx="7512500" cy="3434602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solidFill>
              <a:srgbClr val="C00000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25A96C0-6233-9841-A42C-FA6D8EA9E24B}"/>
              </a:ext>
            </a:extLst>
          </p:cNvPr>
          <p:cNvSpPr/>
          <p:nvPr/>
        </p:nvSpPr>
        <p:spPr>
          <a:xfrm>
            <a:off x="4267200" y="2829911"/>
            <a:ext cx="1639614" cy="1962807"/>
          </a:xfrm>
          <a:prstGeom prst="rect">
            <a:avLst/>
          </a:prstGeom>
          <a:solidFill>
            <a:srgbClr val="EBF1DE">
              <a:alpha val="20000"/>
            </a:srgbClr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b="1" dirty="0">
                <a:latin typeface="Gill Sans MT" panose="020B0502020104020203" pitchFamily="34" charset="0"/>
              </a:rPr>
              <a:t>A</a:t>
            </a:r>
            <a:endParaRPr kumimoji="1" lang="zh-CN" altLang="en-US" sz="4000" b="1" dirty="0">
              <a:latin typeface="Gill Sans MT" panose="020B0502020104020203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DD4D9A6-3712-4C45-9A98-EDEC476711BF}"/>
              </a:ext>
            </a:extLst>
          </p:cNvPr>
          <p:cNvSpPr/>
          <p:nvPr/>
        </p:nvSpPr>
        <p:spPr>
          <a:xfrm>
            <a:off x="9947494" y="2816771"/>
            <a:ext cx="1639614" cy="1962807"/>
          </a:xfrm>
          <a:prstGeom prst="rect">
            <a:avLst/>
          </a:prstGeom>
          <a:solidFill>
            <a:srgbClr val="EBF1DE">
              <a:alpha val="20000"/>
            </a:srgbClr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b="1" dirty="0">
                <a:latin typeface="Gill Sans MT" panose="020B0502020104020203" pitchFamily="34" charset="0"/>
              </a:rPr>
              <a:t>D</a:t>
            </a:r>
            <a:endParaRPr kumimoji="1" lang="zh-CN" altLang="en-US" sz="4000" b="1" dirty="0">
              <a:latin typeface="Gill Sans MT" panose="020B0502020104020203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4B90570-13A8-7244-82F4-B056D5306738}"/>
              </a:ext>
            </a:extLst>
          </p:cNvPr>
          <p:cNvSpPr/>
          <p:nvPr/>
        </p:nvSpPr>
        <p:spPr>
          <a:xfrm>
            <a:off x="6162479" y="2829910"/>
            <a:ext cx="1639614" cy="1962807"/>
          </a:xfrm>
          <a:prstGeom prst="rect">
            <a:avLst/>
          </a:prstGeom>
          <a:solidFill>
            <a:srgbClr val="EBF1DE">
              <a:alpha val="20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b="1" dirty="0">
                <a:latin typeface="Gill Sans MT" panose="020B0502020104020203" pitchFamily="34" charset="0"/>
              </a:rPr>
              <a:t>B</a:t>
            </a:r>
            <a:endParaRPr kumimoji="1" lang="zh-CN" altLang="en-US" sz="4000" b="1" dirty="0">
              <a:latin typeface="Gill Sans MT" panose="020B0502020104020203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81B6F82-62DC-0542-9F09-718AE590A1EC}"/>
              </a:ext>
            </a:extLst>
          </p:cNvPr>
          <p:cNvSpPr/>
          <p:nvPr/>
        </p:nvSpPr>
        <p:spPr>
          <a:xfrm>
            <a:off x="8052215" y="2829910"/>
            <a:ext cx="1639614" cy="1962807"/>
          </a:xfrm>
          <a:prstGeom prst="rect">
            <a:avLst/>
          </a:prstGeom>
          <a:solidFill>
            <a:srgbClr val="EBF1DE">
              <a:alpha val="20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b="1" dirty="0">
                <a:latin typeface="Gill Sans MT" panose="020B0502020104020203" pitchFamily="34" charset="0"/>
              </a:rPr>
              <a:t>C</a:t>
            </a:r>
            <a:endParaRPr kumimoji="1" lang="zh-CN" altLang="en-US" sz="4000" b="1" dirty="0">
              <a:latin typeface="Gill Sans MT" panose="020B0502020104020203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D668246-9404-8948-8CC7-67855A4A8D93}"/>
              </a:ext>
            </a:extLst>
          </p:cNvPr>
          <p:cNvSpPr/>
          <p:nvPr/>
        </p:nvSpPr>
        <p:spPr>
          <a:xfrm>
            <a:off x="4174168" y="4929352"/>
            <a:ext cx="7412939" cy="275898"/>
          </a:xfrm>
          <a:prstGeom prst="rect">
            <a:avLst/>
          </a:prstGeom>
          <a:solidFill>
            <a:srgbClr val="EBF1DE">
              <a:alpha val="20000"/>
            </a:srgbClr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00" b="1" dirty="0">
              <a:latin typeface="Gill Sans MT" panose="020B0502020104020203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E7660EB-25EC-1E4B-A181-751CC9F4BCEA}"/>
              </a:ext>
            </a:extLst>
          </p:cNvPr>
          <p:cNvSpPr/>
          <p:nvPr/>
        </p:nvSpPr>
        <p:spPr>
          <a:xfrm>
            <a:off x="4174168" y="2446278"/>
            <a:ext cx="7412939" cy="275898"/>
          </a:xfrm>
          <a:prstGeom prst="rect">
            <a:avLst/>
          </a:prstGeom>
          <a:solidFill>
            <a:srgbClr val="EBF1DE">
              <a:alpha val="20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00" b="1" dirty="0">
              <a:latin typeface="Gill Sans MT" panose="020B0502020104020203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056F1F0-0BDD-814D-80BB-8A605B16D852}"/>
              </a:ext>
            </a:extLst>
          </p:cNvPr>
          <p:cNvSpPr/>
          <p:nvPr/>
        </p:nvSpPr>
        <p:spPr>
          <a:xfrm>
            <a:off x="4174168" y="2020605"/>
            <a:ext cx="7412939" cy="331077"/>
          </a:xfrm>
          <a:prstGeom prst="rect">
            <a:avLst/>
          </a:prstGeom>
          <a:solidFill>
            <a:srgbClr val="EBF1DE">
              <a:alpha val="20000"/>
            </a:srgbClr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00" b="1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997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096D91D-737A-7C48-80C7-A8B7E794C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TPUv2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r>
              <a:rPr lang="zh-CN" altLang="en-US" dirty="0"/>
              <a:t> 机柜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F83BC7-96B4-FC45-BE77-86DBC0F31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469" y="1284234"/>
            <a:ext cx="7432639" cy="4931270"/>
          </a:xfrm>
          <a:prstGeom prst="roundRect">
            <a:avLst>
              <a:gd name="adj" fmla="val 156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D9F38ED2-9B66-7C47-93CD-4DF0684FEA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3097027" cy="4994910"/>
          </a:xfrm>
        </p:spPr>
        <p:txBody>
          <a:bodyPr/>
          <a:lstStyle/>
          <a:p>
            <a:r>
              <a:rPr lang="zh-CN" altLang="en-US" dirty="0"/>
              <a:t>谷歌展示了 </a:t>
            </a:r>
            <a:r>
              <a:rPr lang="en-US" altLang="zh-CN" dirty="0"/>
              <a:t>TPUv2</a:t>
            </a:r>
            <a:r>
              <a:rPr lang="zh-CN" altLang="en-US" dirty="0"/>
              <a:t> 机柜的</a:t>
            </a:r>
            <a:r>
              <a:rPr lang="en-US" altLang="zh-CN" dirty="0"/>
              <a:t>3</a:t>
            </a:r>
            <a:r>
              <a:rPr lang="zh-CN" altLang="en-US" dirty="0"/>
              <a:t>张不同照片。在这</a:t>
            </a:r>
            <a:r>
              <a:rPr lang="en-US" altLang="zh-CN" dirty="0"/>
              <a:t>3</a:t>
            </a:r>
            <a:r>
              <a:rPr lang="zh-CN" altLang="en-US" dirty="0"/>
              <a:t>张照片中，配置和连线方式一致。</a:t>
            </a:r>
            <a:endParaRPr lang="en-US" altLang="zh-CN" dirty="0"/>
          </a:p>
          <a:p>
            <a:r>
              <a:rPr lang="zh-CN" altLang="en-US" dirty="0"/>
              <a:t>为了避免信号衰减带来问题，</a:t>
            </a:r>
            <a:r>
              <a:rPr lang="en-US" altLang="zh-CN" dirty="0" err="1"/>
              <a:t>BlueLink</a:t>
            </a:r>
            <a:r>
              <a:rPr lang="zh-CN" altLang="en-US" dirty="0"/>
              <a:t> 或 </a:t>
            </a:r>
            <a:r>
              <a:rPr lang="en-US" altLang="zh-CN" dirty="0"/>
              <a:t>OPA</a:t>
            </a:r>
            <a:r>
              <a:rPr lang="zh-CN" altLang="en-US" dirty="0"/>
              <a:t> 的铜缆和光纤长度不能太长，因此</a:t>
            </a:r>
            <a:r>
              <a:rPr lang="en-US" altLang="zh-CN" dirty="0"/>
              <a:t>NPU</a:t>
            </a:r>
            <a:r>
              <a:rPr lang="zh-CN" altLang="en-US" dirty="0"/>
              <a:t>在中间，</a:t>
            </a:r>
            <a:r>
              <a:rPr lang="en-US" altLang="zh-CN" dirty="0"/>
              <a:t>CPU</a:t>
            </a:r>
            <a:r>
              <a:rPr lang="zh-CN" altLang="en-US" dirty="0"/>
              <a:t>在两侧的方式排布。</a:t>
            </a:r>
          </a:p>
        </p:txBody>
      </p:sp>
    </p:spTree>
    <p:extLst>
      <p:ext uri="{BB962C8B-B14F-4D97-AF65-F5344CB8AC3E}">
        <p14:creationId xmlns:p14="http://schemas.microsoft.com/office/powerpoint/2010/main" val="974427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56374F5-F92E-3F44-9B60-72C9F67D2B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7403" y="2190835"/>
            <a:ext cx="11540358" cy="3057523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8CE6C02F-B0F7-E64C-A1C6-0F12392B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TPU v3</a:t>
            </a:r>
            <a:r>
              <a:rPr lang="zh-CN" altLang="en-US"/>
              <a:t> </a:t>
            </a:r>
            <a:r>
              <a:rPr lang="en-US" altLang="zh-CN" dirty="0"/>
              <a:t>POD</a:t>
            </a:r>
            <a:r>
              <a:rPr lang="zh-CN" altLang="en-US" dirty="0"/>
              <a:t> 计算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4B90570-13A8-7244-82F4-B056D5306738}"/>
              </a:ext>
            </a:extLst>
          </p:cNvPr>
          <p:cNvSpPr/>
          <p:nvPr/>
        </p:nvSpPr>
        <p:spPr>
          <a:xfrm>
            <a:off x="823222" y="3238748"/>
            <a:ext cx="721797" cy="324260"/>
          </a:xfrm>
          <a:prstGeom prst="rect">
            <a:avLst/>
          </a:prstGeom>
          <a:solidFill>
            <a:srgbClr val="EBF1DE">
              <a:alpha val="20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00" b="1" dirty="0">
              <a:latin typeface="Gill Sans MT" panose="020B0502020104020203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81B6F82-62DC-0542-9F09-718AE590A1EC}"/>
              </a:ext>
            </a:extLst>
          </p:cNvPr>
          <p:cNvSpPr/>
          <p:nvPr/>
        </p:nvSpPr>
        <p:spPr>
          <a:xfrm>
            <a:off x="6626202" y="3210214"/>
            <a:ext cx="4960906" cy="1424847"/>
          </a:xfrm>
          <a:prstGeom prst="rect">
            <a:avLst/>
          </a:prstGeom>
          <a:solidFill>
            <a:srgbClr val="EBF1DE">
              <a:alpha val="20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00" b="1" dirty="0">
              <a:latin typeface="Gill Sans MT" panose="020B0502020104020203" pitchFamily="34" charset="0"/>
            </a:endParaRPr>
          </a:p>
        </p:txBody>
      </p:sp>
      <p:sp>
        <p:nvSpPr>
          <p:cNvPr id="13" name="矩形标注 12">
            <a:extLst>
              <a:ext uri="{FF2B5EF4-FFF2-40B4-BE49-F238E27FC236}">
                <a16:creationId xmlns:a16="http://schemas.microsoft.com/office/drawing/2014/main" id="{679D8185-8BDD-3B4E-AB36-9A6EDA667CEF}"/>
              </a:ext>
            </a:extLst>
          </p:cNvPr>
          <p:cNvSpPr/>
          <p:nvPr/>
        </p:nvSpPr>
        <p:spPr>
          <a:xfrm>
            <a:off x="4366856" y="1039204"/>
            <a:ext cx="2681277" cy="794541"/>
          </a:xfrm>
          <a:prstGeom prst="wedgeRectCallout">
            <a:avLst>
              <a:gd name="adj1" fmla="val -52193"/>
              <a:gd name="adj2" fmla="val 181553"/>
            </a:avLst>
          </a:prstGeom>
          <a:solidFill>
            <a:srgbClr val="FFC000">
              <a:alpha val="20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512</a:t>
            </a:r>
            <a:r>
              <a:rPr kumimoji="1" lang="zh-CN" altLang="en-US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Cores,</a:t>
            </a:r>
            <a:r>
              <a:rPr kumimoji="1" lang="zh-CN" altLang="en-US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16x16</a:t>
            </a:r>
            <a:r>
              <a:rPr kumimoji="1" lang="zh-CN" altLang="en-US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slice</a:t>
            </a:r>
            <a:endParaRPr kumimoji="1" lang="zh-CN" altLang="en-US" sz="2000" b="1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88A021F-F932-264C-A591-42909B8E8233}"/>
              </a:ext>
            </a:extLst>
          </p:cNvPr>
          <p:cNvSpPr/>
          <p:nvPr/>
        </p:nvSpPr>
        <p:spPr>
          <a:xfrm>
            <a:off x="3604915" y="3210214"/>
            <a:ext cx="2354451" cy="1424847"/>
          </a:xfrm>
          <a:prstGeom prst="rect">
            <a:avLst/>
          </a:prstGeom>
          <a:solidFill>
            <a:srgbClr val="EBF1DE">
              <a:alpha val="20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00" b="1" dirty="0">
              <a:latin typeface="Gill Sans MT" panose="020B0502020104020203" pitchFamily="34" charset="0"/>
            </a:endParaRPr>
          </a:p>
        </p:txBody>
      </p:sp>
      <p:sp>
        <p:nvSpPr>
          <p:cNvPr id="15" name="矩形标注 14">
            <a:extLst>
              <a:ext uri="{FF2B5EF4-FFF2-40B4-BE49-F238E27FC236}">
                <a16:creationId xmlns:a16="http://schemas.microsoft.com/office/drawing/2014/main" id="{A6F86081-8D7E-E94C-8C64-F040DADBF2DE}"/>
              </a:ext>
            </a:extLst>
          </p:cNvPr>
          <p:cNvSpPr/>
          <p:nvPr/>
        </p:nvSpPr>
        <p:spPr>
          <a:xfrm>
            <a:off x="685730" y="1110337"/>
            <a:ext cx="2681277" cy="794541"/>
          </a:xfrm>
          <a:prstGeom prst="wedgeRectCallout">
            <a:avLst>
              <a:gd name="adj1" fmla="val -38865"/>
              <a:gd name="adj2" fmla="val 157743"/>
            </a:avLst>
          </a:prstGeom>
          <a:solidFill>
            <a:srgbClr val="FFC000">
              <a:alpha val="20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32</a:t>
            </a:r>
            <a:r>
              <a:rPr kumimoji="1" lang="zh-CN" altLang="en-US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Cores,</a:t>
            </a:r>
            <a:r>
              <a:rPr kumimoji="1" lang="zh-CN" altLang="en-US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4x4</a:t>
            </a:r>
            <a:r>
              <a:rPr kumimoji="1" lang="zh-CN" altLang="en-US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slice</a:t>
            </a:r>
            <a:endParaRPr kumimoji="1" lang="zh-CN" altLang="en-US" sz="2000" b="1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  <p:sp>
        <p:nvSpPr>
          <p:cNvPr id="16" name="矩形标注 15">
            <a:extLst>
              <a:ext uri="{FF2B5EF4-FFF2-40B4-BE49-F238E27FC236}">
                <a16:creationId xmlns:a16="http://schemas.microsoft.com/office/drawing/2014/main" id="{942339A4-C48D-5648-B6DE-80857441EAAA}"/>
              </a:ext>
            </a:extLst>
          </p:cNvPr>
          <p:cNvSpPr/>
          <p:nvPr/>
        </p:nvSpPr>
        <p:spPr>
          <a:xfrm>
            <a:off x="2670714" y="5473196"/>
            <a:ext cx="2681277" cy="794541"/>
          </a:xfrm>
          <a:prstGeom prst="wedgeRectCallout">
            <a:avLst>
              <a:gd name="adj1" fmla="val -48273"/>
              <a:gd name="adj2" fmla="val -122695"/>
            </a:avLst>
          </a:prstGeom>
          <a:solidFill>
            <a:srgbClr val="FFC000">
              <a:alpha val="20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128</a:t>
            </a:r>
            <a:r>
              <a:rPr kumimoji="1" lang="zh-CN" altLang="en-US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Cores,</a:t>
            </a:r>
            <a:r>
              <a:rPr kumimoji="1" lang="zh-CN" altLang="en-US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8x8</a:t>
            </a:r>
            <a:r>
              <a:rPr kumimoji="1" lang="zh-CN" altLang="en-US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slice</a:t>
            </a:r>
            <a:endParaRPr kumimoji="1" lang="zh-CN" altLang="en-US" sz="2000" b="1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26B544C-02CA-424C-86C3-4474B6B1E724}"/>
              </a:ext>
            </a:extLst>
          </p:cNvPr>
          <p:cNvSpPr/>
          <p:nvPr/>
        </p:nvSpPr>
        <p:spPr>
          <a:xfrm>
            <a:off x="2309816" y="3238748"/>
            <a:ext cx="721797" cy="713142"/>
          </a:xfrm>
          <a:prstGeom prst="rect">
            <a:avLst/>
          </a:prstGeom>
          <a:solidFill>
            <a:srgbClr val="EBF1DE">
              <a:alpha val="20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00" b="1" dirty="0">
              <a:latin typeface="Gill Sans MT" panose="020B0502020104020203" pitchFamily="34" charset="0"/>
            </a:endParaRPr>
          </a:p>
        </p:txBody>
      </p:sp>
      <p:sp>
        <p:nvSpPr>
          <p:cNvPr id="18" name="矩形标注 17">
            <a:extLst>
              <a:ext uri="{FF2B5EF4-FFF2-40B4-BE49-F238E27FC236}">
                <a16:creationId xmlns:a16="http://schemas.microsoft.com/office/drawing/2014/main" id="{31B8A371-84B9-324C-856C-0AE0206E0730}"/>
              </a:ext>
            </a:extLst>
          </p:cNvPr>
          <p:cNvSpPr/>
          <p:nvPr/>
        </p:nvSpPr>
        <p:spPr>
          <a:xfrm>
            <a:off x="8905831" y="5473195"/>
            <a:ext cx="2681277" cy="794541"/>
          </a:xfrm>
          <a:prstGeom prst="wedgeRectCallout">
            <a:avLst>
              <a:gd name="adj1" fmla="val -48273"/>
              <a:gd name="adj2" fmla="val -122695"/>
            </a:avLst>
          </a:prstGeom>
          <a:solidFill>
            <a:srgbClr val="FFC000">
              <a:alpha val="20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1024</a:t>
            </a:r>
            <a:r>
              <a:rPr kumimoji="1" lang="zh-CN" altLang="en-US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Cores,</a:t>
            </a:r>
            <a:r>
              <a:rPr kumimoji="1" lang="zh-CN" altLang="en-US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16x32</a:t>
            </a:r>
            <a:r>
              <a:rPr kumimoji="1" lang="zh-CN" altLang="en-US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b="1" dirty="0">
                <a:solidFill>
                  <a:srgbClr val="1D1D1A"/>
                </a:solidFill>
                <a:latin typeface="Gill Sans MT" panose="020B0502020104020203" pitchFamily="34" charset="0"/>
              </a:rPr>
              <a:t>slice</a:t>
            </a:r>
            <a:endParaRPr kumimoji="1" lang="zh-CN" altLang="en-US" sz="2000" b="1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141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6D84C7-9606-A840-8B0A-27CBD6D68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0" dirty="0"/>
              <a:t>Key Takeaways</a:t>
            </a:r>
            <a:endParaRPr kumimoji="1" lang="zh-CN" altLang="en-US" b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AD2421-59A8-4C4C-AB79-35FFA3E936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5083482" cy="4994910"/>
          </a:xfrm>
        </p:spPr>
        <p:txBody>
          <a:bodyPr anchor="t"/>
          <a:lstStyle/>
          <a:p>
            <a:r>
              <a:rPr kumimoji="1" lang="en-US" altLang="zh-CN" dirty="0"/>
              <a:t>TPUv2/v3 supercomputers with 256-1024 chips run production applications at scale, powering many Google products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TPUs are widely used to accelerate production and research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Proven results from Model/HW/SW codesign, with more opportunities still available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65809C-BBF9-7E40-95FE-6CF454B5D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646" y="1242198"/>
            <a:ext cx="4998044" cy="493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66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BFEFF2E-24AE-624F-9DD2-68AC94113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90EFCD7-5D91-F54A-A5D2-05EC6B2AD5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1447" y="1484784"/>
            <a:ext cx="10171549" cy="4525736"/>
          </a:xfrm>
        </p:spPr>
        <p:txBody>
          <a:bodyPr/>
          <a:lstStyle/>
          <a:p>
            <a:r>
              <a:rPr lang="zh-CN" altLang="en-US" sz="1800" dirty="0"/>
              <a:t>英伟达通过 </a:t>
            </a:r>
            <a:r>
              <a:rPr lang="en-US" altLang="zh-CN" sz="1800" dirty="0"/>
              <a:t>NVLink</a:t>
            </a:r>
            <a:r>
              <a:rPr lang="zh-CN" altLang="en-US" sz="1800" dirty="0"/>
              <a:t> 迈出 </a:t>
            </a:r>
            <a:r>
              <a:rPr lang="en-US" altLang="zh-CN" sz="1800" dirty="0"/>
              <a:t>GPU</a:t>
            </a:r>
            <a:r>
              <a:rPr lang="zh-CN" altLang="en-US" sz="1800" dirty="0"/>
              <a:t> 芯片独立于 </a:t>
            </a:r>
            <a:r>
              <a:rPr lang="en-US" altLang="zh-CN" sz="1800" dirty="0"/>
              <a:t>CPU</a:t>
            </a:r>
            <a:r>
              <a:rPr lang="zh-CN" altLang="en-US" sz="1800" dirty="0"/>
              <a:t>，并且将其软件基础架构和工作负载从单一 </a:t>
            </a:r>
            <a:r>
              <a:rPr lang="en-US" altLang="zh-CN" sz="1800" dirty="0"/>
              <a:t>GPU</a:t>
            </a:r>
            <a:r>
              <a:rPr lang="zh-CN" altLang="en-US" sz="1800" dirty="0"/>
              <a:t> 扩展到</a:t>
            </a:r>
            <a:r>
              <a:rPr lang="en-US" altLang="zh-CN" sz="1800" dirty="0"/>
              <a:t>GPU</a:t>
            </a:r>
            <a:r>
              <a:rPr lang="zh-CN" altLang="en-US" sz="1800" dirty="0"/>
              <a:t> 集群。</a:t>
            </a:r>
            <a:endParaRPr lang="en-US" altLang="zh-CN" sz="1800" dirty="0"/>
          </a:p>
          <a:p>
            <a:r>
              <a:rPr lang="zh-CN" altLang="en-US" sz="1800" dirty="0"/>
              <a:t>机柜中 </a:t>
            </a:r>
            <a:r>
              <a:rPr lang="en-US" altLang="zh-CN" sz="1800" dirty="0"/>
              <a:t>CPU</a:t>
            </a:r>
            <a:r>
              <a:rPr lang="zh-CN" altLang="en-US" sz="1800" dirty="0"/>
              <a:t> 和 </a:t>
            </a:r>
            <a:r>
              <a:rPr lang="en-US" altLang="zh-CN" sz="1800" dirty="0"/>
              <a:t>TPUv2</a:t>
            </a:r>
            <a:r>
              <a:rPr lang="zh-CN" altLang="en-US" sz="1800" dirty="0"/>
              <a:t> 芯片间如何关联，使得 </a:t>
            </a:r>
            <a:r>
              <a:rPr lang="en-US" altLang="zh-CN" sz="1800" dirty="0"/>
              <a:t>TPU v2</a:t>
            </a:r>
            <a:r>
              <a:rPr lang="zh-CN" altLang="en-US" sz="1800" dirty="0"/>
              <a:t> 可以通过超网格中的连接有效地共享数据？</a:t>
            </a:r>
            <a:endParaRPr lang="en-US" altLang="zh-CN" sz="1800" dirty="0"/>
          </a:p>
          <a:p>
            <a:r>
              <a:rPr lang="en-US" altLang="zh-CN" sz="1800" dirty="0"/>
              <a:t>TPU v2</a:t>
            </a:r>
            <a:r>
              <a:rPr lang="zh-CN" altLang="en-US" sz="1800" dirty="0"/>
              <a:t> 芯片可以通过 </a:t>
            </a:r>
            <a:r>
              <a:rPr lang="en-US" altLang="zh-CN" sz="1800" dirty="0"/>
              <a:t>OPA</a:t>
            </a:r>
            <a:r>
              <a:rPr lang="zh-CN" altLang="en-US" sz="1800" dirty="0"/>
              <a:t> 上使用远程直接存储器访问（</a:t>
            </a:r>
            <a:r>
              <a:rPr lang="en-US" altLang="zh-CN" sz="1800" dirty="0"/>
              <a:t>RDMA</a:t>
            </a:r>
            <a:r>
              <a:rPr lang="zh-CN" altLang="en-US" sz="1800" dirty="0"/>
              <a:t>）从 </a:t>
            </a:r>
            <a:r>
              <a:rPr lang="en-US" altLang="zh-CN" sz="1800" dirty="0"/>
              <a:t>host</a:t>
            </a:r>
            <a:r>
              <a:rPr lang="zh-CN" altLang="en-US" sz="1800" dirty="0"/>
              <a:t> 测的内存中加载数据吗？还是要通过</a:t>
            </a:r>
            <a:r>
              <a:rPr lang="en-US" altLang="zh-CN" sz="1800" dirty="0"/>
              <a:t>CPU</a:t>
            </a:r>
            <a:r>
              <a:rPr lang="zh-CN" altLang="en-US" sz="1800" dirty="0"/>
              <a:t> 进行调度分发？</a:t>
            </a:r>
            <a:endParaRPr lang="en-US" altLang="zh-CN" sz="1800" dirty="0"/>
          </a:p>
          <a:p>
            <a:r>
              <a:rPr lang="en-US" altLang="zh-CN" sz="1800" dirty="0"/>
              <a:t>Google</a:t>
            </a:r>
            <a:r>
              <a:rPr lang="zh-CN" altLang="en-US" sz="1800" dirty="0"/>
              <a:t> 的 </a:t>
            </a:r>
            <a:r>
              <a:rPr lang="en-US" altLang="zh-CN" sz="1800" dirty="0"/>
              <a:t>TPU v2</a:t>
            </a:r>
            <a:r>
              <a:rPr lang="zh-CN" altLang="en-US" sz="1800" dirty="0"/>
              <a:t> </a:t>
            </a:r>
            <a:r>
              <a:rPr lang="en-US" altLang="zh-CN" sz="1800" dirty="0"/>
              <a:t>POD</a:t>
            </a:r>
            <a:r>
              <a:rPr lang="zh-CN" altLang="en-US" sz="1800" dirty="0"/>
              <a:t> 没有纰漏足够的信息能将其与同时代的英伟达 </a:t>
            </a:r>
            <a:r>
              <a:rPr lang="en-US" altLang="zh-CN" sz="1800" dirty="0"/>
              <a:t>Volta</a:t>
            </a:r>
            <a:r>
              <a:rPr lang="zh-CN" altLang="en-US" sz="1800" dirty="0"/>
              <a:t> 等商用产品进行比较，</a:t>
            </a:r>
            <a:r>
              <a:rPr lang="en-US" altLang="zh-CN" sz="1800" dirty="0"/>
              <a:t>POD</a:t>
            </a:r>
            <a:r>
              <a:rPr lang="zh-CN" altLang="en-US" sz="1800" dirty="0"/>
              <a:t>形态除了硬件指标参数，用什么基准衡量（算力利用率 </a:t>
            </a:r>
            <a:r>
              <a:rPr lang="en-US" altLang="zh-CN" sz="1800"/>
              <a:t>or</a:t>
            </a:r>
            <a:r>
              <a:rPr lang="zh-CN" altLang="en-US" sz="1800"/>
              <a:t> </a:t>
            </a:r>
            <a:r>
              <a:rPr lang="en-US" altLang="zh-CN" sz="1800" dirty="0"/>
              <a:t>MLPerf</a:t>
            </a:r>
            <a:r>
              <a:rPr lang="zh-CN" altLang="en-US" sz="1800" dirty="0"/>
              <a:t>）？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94C6174-5249-6A43-B749-4F2397CD7046}"/>
              </a:ext>
            </a:extLst>
          </p:cNvPr>
          <p:cNvSpPr/>
          <p:nvPr/>
        </p:nvSpPr>
        <p:spPr>
          <a:xfrm>
            <a:off x="283781" y="1599133"/>
            <a:ext cx="1035388" cy="589189"/>
          </a:xfrm>
          <a:prstGeom prst="rect">
            <a:avLst/>
          </a:prstGeom>
          <a:solidFill>
            <a:srgbClr val="92D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Gill Sans MT" panose="020B0502020104020203" pitchFamily="34" charset="0"/>
              </a:rPr>
              <a:t>GPU</a:t>
            </a:r>
            <a:endParaRPr kumimoji="1" lang="zh-CN" altLang="en-US" sz="2000" b="1" dirty="0">
              <a:latin typeface="Gill Sans MT" panose="020B0502020104020203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CCC97EB-3EFC-6043-BAF8-48B1E10E6A75}"/>
              </a:ext>
            </a:extLst>
          </p:cNvPr>
          <p:cNvSpPr/>
          <p:nvPr/>
        </p:nvSpPr>
        <p:spPr>
          <a:xfrm>
            <a:off x="283781" y="2426998"/>
            <a:ext cx="1035388" cy="2242681"/>
          </a:xfrm>
          <a:prstGeom prst="rect">
            <a:avLst/>
          </a:prstGeom>
          <a:solidFill>
            <a:srgbClr val="C0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latin typeface="Gill Sans MT" panose="020B0502020104020203" pitchFamily="34" charset="0"/>
              </a:rPr>
              <a:t>TPU</a:t>
            </a:r>
            <a:endParaRPr kumimoji="1" lang="zh-CN" altLang="en-US" sz="2000" b="1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491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9AAE4A8-F402-714B-A4C5-4E3D9E4E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FDB0A1D-6C52-4149-AEBC-A2D06EC247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36229" y="1306287"/>
            <a:ext cx="4582885" cy="4996542"/>
          </a:xfrm>
        </p:spPr>
        <p:txBody>
          <a:bodyPr anchor="ctr"/>
          <a:lstStyle/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历史发展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TPU1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脉动阵列细节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TPU2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第一款训练卡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TPU3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性能 </a:t>
            </a:r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POD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超算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TPU4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超级互联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466B6A9B-750A-0B4E-88D4-4F61315E3835}"/>
              </a:ext>
            </a:extLst>
          </p:cNvPr>
          <p:cNvSpPr/>
          <p:nvPr/>
        </p:nvSpPr>
        <p:spPr bwMode="auto">
          <a:xfrm>
            <a:off x="6160213" y="2707089"/>
            <a:ext cx="360040" cy="2492762"/>
          </a:xfrm>
          <a:prstGeom prst="leftBrace">
            <a:avLst>
              <a:gd name="adj1" fmla="val 8333"/>
              <a:gd name="adj2" fmla="val 74518"/>
            </a:avLst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136257699">
                  <a:custGeom>
                    <a:avLst/>
                    <a:gdLst>
                      <a:gd name="connsiteX0" fmla="*/ 360040 w 360040"/>
                      <a:gd name="connsiteY0" fmla="*/ 2492762 h 2492762"/>
                      <a:gd name="connsiteX1" fmla="*/ 180020 w 360040"/>
                      <a:gd name="connsiteY1" fmla="*/ 2462760 h 2492762"/>
                      <a:gd name="connsiteX2" fmla="*/ 180020 w 360040"/>
                      <a:gd name="connsiteY2" fmla="*/ 1911021 h 2492762"/>
                      <a:gd name="connsiteX3" fmla="*/ 180020 w 360040"/>
                      <a:gd name="connsiteY3" fmla="*/ 1288847 h 2492762"/>
                      <a:gd name="connsiteX4" fmla="*/ 0 w 360040"/>
                      <a:gd name="connsiteY4" fmla="*/ 1258845 h 2492762"/>
                      <a:gd name="connsiteX5" fmla="*/ 180020 w 360040"/>
                      <a:gd name="connsiteY5" fmla="*/ 1228843 h 2492762"/>
                      <a:gd name="connsiteX6" fmla="*/ 180020 w 360040"/>
                      <a:gd name="connsiteY6" fmla="*/ 629423 h 2492762"/>
                      <a:gd name="connsiteX7" fmla="*/ 180020 w 360040"/>
                      <a:gd name="connsiteY7" fmla="*/ 30002 h 2492762"/>
                      <a:gd name="connsiteX8" fmla="*/ 360040 w 360040"/>
                      <a:gd name="connsiteY8" fmla="*/ 0 h 2492762"/>
                      <a:gd name="connsiteX9" fmla="*/ 360040 w 360040"/>
                      <a:gd name="connsiteY9" fmla="*/ 598263 h 2492762"/>
                      <a:gd name="connsiteX10" fmla="*/ 360040 w 360040"/>
                      <a:gd name="connsiteY10" fmla="*/ 1196526 h 2492762"/>
                      <a:gd name="connsiteX11" fmla="*/ 360040 w 360040"/>
                      <a:gd name="connsiteY11" fmla="*/ 1819716 h 2492762"/>
                      <a:gd name="connsiteX12" fmla="*/ 360040 w 360040"/>
                      <a:gd name="connsiteY12" fmla="*/ 2492762 h 2492762"/>
                      <a:gd name="connsiteX0" fmla="*/ 360040 w 360040"/>
                      <a:gd name="connsiteY0" fmla="*/ 2492762 h 2492762"/>
                      <a:gd name="connsiteX1" fmla="*/ 180020 w 360040"/>
                      <a:gd name="connsiteY1" fmla="*/ 2462760 h 2492762"/>
                      <a:gd name="connsiteX2" fmla="*/ 180020 w 360040"/>
                      <a:gd name="connsiteY2" fmla="*/ 1864064 h 2492762"/>
                      <a:gd name="connsiteX3" fmla="*/ 180020 w 360040"/>
                      <a:gd name="connsiteY3" fmla="*/ 1288847 h 2492762"/>
                      <a:gd name="connsiteX4" fmla="*/ 0 w 360040"/>
                      <a:gd name="connsiteY4" fmla="*/ 1258845 h 2492762"/>
                      <a:gd name="connsiteX5" fmla="*/ 180020 w 360040"/>
                      <a:gd name="connsiteY5" fmla="*/ 1228843 h 2492762"/>
                      <a:gd name="connsiteX6" fmla="*/ 180020 w 360040"/>
                      <a:gd name="connsiteY6" fmla="*/ 629423 h 2492762"/>
                      <a:gd name="connsiteX7" fmla="*/ 180020 w 360040"/>
                      <a:gd name="connsiteY7" fmla="*/ 30002 h 2492762"/>
                      <a:gd name="connsiteX8" fmla="*/ 360040 w 360040"/>
                      <a:gd name="connsiteY8" fmla="*/ 0 h 2492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040" h="2492762" stroke="0" extrusionOk="0">
                        <a:moveTo>
                          <a:pt x="360040" y="2492762"/>
                        </a:moveTo>
                        <a:cubicBezTo>
                          <a:pt x="262436" y="2491149"/>
                          <a:pt x="178871" y="2479981"/>
                          <a:pt x="180020" y="2462760"/>
                        </a:cubicBezTo>
                        <a:cubicBezTo>
                          <a:pt x="164229" y="2242164"/>
                          <a:pt x="159836" y="2102969"/>
                          <a:pt x="180020" y="1911021"/>
                        </a:cubicBezTo>
                        <a:cubicBezTo>
                          <a:pt x="200204" y="1719073"/>
                          <a:pt x="162836" y="1497772"/>
                          <a:pt x="180020" y="1288847"/>
                        </a:cubicBezTo>
                        <a:cubicBezTo>
                          <a:pt x="178211" y="1273410"/>
                          <a:pt x="107332" y="1251380"/>
                          <a:pt x="0" y="1258845"/>
                        </a:cubicBezTo>
                        <a:cubicBezTo>
                          <a:pt x="100056" y="1258897"/>
                          <a:pt x="179528" y="1248933"/>
                          <a:pt x="180020" y="1228843"/>
                        </a:cubicBezTo>
                        <a:cubicBezTo>
                          <a:pt x="165570" y="1071061"/>
                          <a:pt x="202306" y="762156"/>
                          <a:pt x="180020" y="629423"/>
                        </a:cubicBezTo>
                        <a:cubicBezTo>
                          <a:pt x="157734" y="496690"/>
                          <a:pt x="177830" y="213163"/>
                          <a:pt x="180020" y="30002"/>
                        </a:cubicBezTo>
                        <a:cubicBezTo>
                          <a:pt x="179816" y="29231"/>
                          <a:pt x="268495" y="-2705"/>
                          <a:pt x="360040" y="0"/>
                        </a:cubicBezTo>
                        <a:cubicBezTo>
                          <a:pt x="389467" y="158471"/>
                          <a:pt x="360876" y="452506"/>
                          <a:pt x="360040" y="598263"/>
                        </a:cubicBezTo>
                        <a:cubicBezTo>
                          <a:pt x="359204" y="744020"/>
                          <a:pt x="339564" y="1001481"/>
                          <a:pt x="360040" y="1196526"/>
                        </a:cubicBezTo>
                        <a:cubicBezTo>
                          <a:pt x="380516" y="1391571"/>
                          <a:pt x="389044" y="1630728"/>
                          <a:pt x="360040" y="1819716"/>
                        </a:cubicBezTo>
                        <a:cubicBezTo>
                          <a:pt x="331037" y="2008704"/>
                          <a:pt x="373146" y="2305537"/>
                          <a:pt x="360040" y="2492762"/>
                        </a:cubicBezTo>
                        <a:close/>
                      </a:path>
                      <a:path w="360040" h="2492762" fill="none" extrusionOk="0">
                        <a:moveTo>
                          <a:pt x="360040" y="2492762"/>
                        </a:moveTo>
                        <a:cubicBezTo>
                          <a:pt x="260949" y="2496187"/>
                          <a:pt x="181019" y="2481948"/>
                          <a:pt x="180020" y="2462760"/>
                        </a:cubicBezTo>
                        <a:cubicBezTo>
                          <a:pt x="152242" y="2201589"/>
                          <a:pt x="207782" y="2097344"/>
                          <a:pt x="180020" y="1864064"/>
                        </a:cubicBezTo>
                        <a:cubicBezTo>
                          <a:pt x="152258" y="1630784"/>
                          <a:pt x="191625" y="1497670"/>
                          <a:pt x="180020" y="1288847"/>
                        </a:cubicBezTo>
                        <a:cubicBezTo>
                          <a:pt x="171427" y="1287742"/>
                          <a:pt x="86878" y="1250763"/>
                          <a:pt x="0" y="1258845"/>
                        </a:cubicBezTo>
                        <a:cubicBezTo>
                          <a:pt x="101103" y="1256441"/>
                          <a:pt x="179832" y="1243098"/>
                          <a:pt x="180020" y="1228843"/>
                        </a:cubicBezTo>
                        <a:cubicBezTo>
                          <a:pt x="152164" y="993968"/>
                          <a:pt x="170693" y="870608"/>
                          <a:pt x="180020" y="629423"/>
                        </a:cubicBezTo>
                        <a:cubicBezTo>
                          <a:pt x="189347" y="388238"/>
                          <a:pt x="172230" y="327074"/>
                          <a:pt x="180020" y="30002"/>
                        </a:cubicBezTo>
                        <a:cubicBezTo>
                          <a:pt x="163085" y="13919"/>
                          <a:pt x="264205" y="-19419"/>
                          <a:pt x="36004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02DF1C4-A802-A343-B530-B4B416B51C94}"/>
              </a:ext>
            </a:extLst>
          </p:cNvPr>
          <p:cNvSpPr>
            <a:spLocks noGrp="1"/>
          </p:cNvSpPr>
          <p:nvPr/>
        </p:nvSpPr>
        <p:spPr>
          <a:xfrm>
            <a:off x="895549" y="1074495"/>
            <a:ext cx="6066928" cy="5145013"/>
          </a:xfrm>
          <a:prstGeom prst="rect">
            <a:avLst/>
          </a:prstGeom>
          <a:noFill/>
        </p:spPr>
        <p:txBody>
          <a:bodyPr numCol="1"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国外 </a:t>
            </a:r>
            <a:r>
              <a:rPr lang="en-US" altLang="zh-CN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 芯片</a:t>
            </a:r>
            <a:endParaRPr lang="en-US" altLang="zh-CN" sz="32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英伟达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特斯拉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DOJO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谷歌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566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v3</a:t>
            </a:r>
            <a:r>
              <a:rPr lang="zh-CN" altLang="en-US" dirty="0"/>
              <a:t> 介绍 </a:t>
            </a:r>
          </a:p>
        </p:txBody>
      </p:sp>
    </p:spTree>
    <p:extLst>
      <p:ext uri="{BB962C8B-B14F-4D97-AF65-F5344CB8AC3E}">
        <p14:creationId xmlns:p14="http://schemas.microsoft.com/office/powerpoint/2010/main" val="4088678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39AF17-7A53-5748-B01C-F4B00E74C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v3</a:t>
            </a:r>
            <a:r>
              <a:rPr lang="zh-CN" altLang="en-US" dirty="0"/>
              <a:t> 相比 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D29EEB-A8F8-6945-A83B-A71A5886EA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dirty="0"/>
              <a:t>TPU v3 </a:t>
            </a:r>
            <a:r>
              <a:rPr kumimoji="1" lang="zh-CN" altLang="en-US" dirty="0"/>
              <a:t>实际上就是 </a:t>
            </a:r>
            <a:r>
              <a:rPr kumimoji="1" lang="en-US" altLang="zh-CN" dirty="0"/>
              <a:t>TPU v2 </a:t>
            </a:r>
            <a:r>
              <a:rPr kumimoji="1" lang="zh-CN" altLang="en-US" dirty="0"/>
              <a:t>增强版。</a:t>
            </a:r>
            <a:r>
              <a:rPr kumimoji="1" lang="en-US" altLang="zh-CN" dirty="0"/>
              <a:t>TPU v3 </a:t>
            </a:r>
            <a:r>
              <a:rPr kumimoji="1" lang="zh-CN" altLang="en-US" dirty="0"/>
              <a:t>相比 </a:t>
            </a:r>
            <a:r>
              <a:rPr kumimoji="1" lang="en-US" altLang="zh-CN" dirty="0"/>
              <a:t>TPU v2 </a:t>
            </a:r>
            <a:r>
              <a:rPr kumimoji="1" lang="zh-CN" altLang="en-US" dirty="0"/>
              <a:t>有约 </a:t>
            </a:r>
            <a:r>
              <a:rPr kumimoji="1" lang="en-US" altLang="zh-CN" dirty="0"/>
              <a:t>1.35 </a:t>
            </a:r>
            <a:r>
              <a:rPr kumimoji="1" lang="zh-CN" altLang="en-US" dirty="0"/>
              <a:t>倍的时钟频率、</a:t>
            </a:r>
            <a:r>
              <a:rPr kumimoji="1" lang="en-US" altLang="zh-CN" dirty="0"/>
              <a:t>ICI</a:t>
            </a:r>
            <a:r>
              <a:rPr kumimoji="1" lang="zh-CN" altLang="en-US" dirty="0"/>
              <a:t>带宽和内存带宽，两倍 </a:t>
            </a:r>
            <a:r>
              <a:rPr kumimoji="1" lang="en-US" altLang="zh-CN" dirty="0"/>
              <a:t>MXU </a:t>
            </a:r>
            <a:r>
              <a:rPr kumimoji="1" lang="zh-CN" altLang="en-US" dirty="0"/>
              <a:t>数量，峰值性能提高 </a:t>
            </a:r>
            <a:r>
              <a:rPr kumimoji="1" lang="en-US" altLang="zh-CN" dirty="0"/>
              <a:t>2.7 </a:t>
            </a:r>
            <a:r>
              <a:rPr kumimoji="1" lang="zh-CN" altLang="en-US" dirty="0"/>
              <a:t>倍。</a:t>
            </a:r>
            <a:endParaRPr kumimoji="1" lang="en-US" altLang="zh-CN" dirty="0"/>
          </a:p>
          <a:p>
            <a:r>
              <a:rPr lang="zh-CN" altLang="en-US" dirty="0"/>
              <a:t>体积只大了不到 </a:t>
            </a:r>
            <a:r>
              <a:rPr lang="en-US" altLang="zh-CN" dirty="0"/>
              <a:t>10%</a:t>
            </a:r>
            <a:r>
              <a:rPr lang="zh-CN" altLang="en-US" dirty="0"/>
              <a:t>，</a:t>
            </a:r>
            <a:r>
              <a:rPr lang="en-US" altLang="zh-CN" dirty="0"/>
              <a:t>MXU</a:t>
            </a:r>
            <a:r>
              <a:rPr lang="zh-CN" altLang="en-US" dirty="0"/>
              <a:t> 数量翻倍达到 </a:t>
            </a:r>
            <a:r>
              <a:rPr lang="en-US" altLang="zh-CN" dirty="0"/>
              <a:t>4</a:t>
            </a:r>
            <a:r>
              <a:rPr lang="zh-CN" altLang="en-US" dirty="0"/>
              <a:t> 个；时钟频率加快了 </a:t>
            </a:r>
            <a:r>
              <a:rPr lang="en-US" altLang="zh-CN" dirty="0"/>
              <a:t>30%</a:t>
            </a:r>
            <a:r>
              <a:rPr lang="zh-CN" altLang="en-US" dirty="0"/>
              <a:t>，进一步加快计算速度；内存带宽扩大了 </a:t>
            </a:r>
            <a:r>
              <a:rPr lang="en-US" altLang="zh-CN" dirty="0"/>
              <a:t>30%</a:t>
            </a:r>
            <a:r>
              <a:rPr lang="zh-CN" altLang="en-US" dirty="0"/>
              <a:t>，容量翻倍，可使多种应用更加方便；芯片间带宽扩大 </a:t>
            </a:r>
            <a:r>
              <a:rPr lang="en-US" altLang="zh-CN" dirty="0"/>
              <a:t>30%</a:t>
            </a:r>
            <a:r>
              <a:rPr lang="zh-CN" altLang="en-US" dirty="0"/>
              <a:t>，可连接的节点数是之前的 </a:t>
            </a:r>
            <a:r>
              <a:rPr lang="en-US" altLang="zh-CN" dirty="0"/>
              <a:t>4</a:t>
            </a:r>
            <a:r>
              <a:rPr lang="zh-CN" altLang="en-US" dirty="0"/>
              <a:t> 倍。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0016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892E4B8-A3EC-AF4D-AF79-A32FE6203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历代芯片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06DC7A3-5328-7B47-8B1F-AE81EA8254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902626"/>
              </p:ext>
            </p:extLst>
          </p:nvPr>
        </p:nvGraphicFramePr>
        <p:xfrm>
          <a:off x="623635" y="1270386"/>
          <a:ext cx="10748557" cy="50292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90498">
                  <a:extLst>
                    <a:ext uri="{9D8B030D-6E8A-4147-A177-3AD203B41FA5}">
                      <a16:colId xmlns:a16="http://schemas.microsoft.com/office/drawing/2014/main" val="1402765045"/>
                    </a:ext>
                  </a:extLst>
                </a:gridCol>
                <a:gridCol w="2319353">
                  <a:extLst>
                    <a:ext uri="{9D8B030D-6E8A-4147-A177-3AD203B41FA5}">
                      <a16:colId xmlns:a16="http://schemas.microsoft.com/office/drawing/2014/main" val="2823233572"/>
                    </a:ext>
                  </a:extLst>
                </a:gridCol>
                <a:gridCol w="2319353">
                  <a:extLst>
                    <a:ext uri="{9D8B030D-6E8A-4147-A177-3AD203B41FA5}">
                      <a16:colId xmlns:a16="http://schemas.microsoft.com/office/drawing/2014/main" val="2946164078"/>
                    </a:ext>
                  </a:extLst>
                </a:gridCol>
                <a:gridCol w="2319353">
                  <a:extLst>
                    <a:ext uri="{9D8B030D-6E8A-4147-A177-3AD203B41FA5}">
                      <a16:colId xmlns:a16="http://schemas.microsoft.com/office/drawing/2014/main" val="1747065606"/>
                    </a:ext>
                  </a:extLst>
                </a:gridCol>
              </a:tblGrid>
              <a:tr h="751485"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TPUv1</a:t>
                      </a:r>
                      <a:endParaRPr lang="en-US" sz="14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TPUv2</a:t>
                      </a:r>
                      <a:endParaRPr lang="en-US" sz="14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TPUv3</a:t>
                      </a:r>
                      <a:endParaRPr lang="en-US" sz="14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459729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Date introduced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2016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2017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Gill Sans MT" panose="020B0502020104020203" pitchFamily="34" charset="0"/>
                        </a:rPr>
                        <a:t>2018</a:t>
                      </a:r>
                      <a:endParaRPr lang="en-US" altLang="zh-CN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0414283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u="none" strike="noStrike" dirty="0">
                          <a:effectLst/>
                          <a:latin typeface="Gill Sans MT" panose="020B0502020104020203" pitchFamily="34" charset="0"/>
                        </a:rPr>
                        <a:t>Process node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28 nm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Gill Sans MT" panose="020B0502020104020203" pitchFamily="34" charset="0"/>
                        </a:rPr>
                        <a:t>16 nm</a:t>
                      </a:r>
                      <a:endParaRPr 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Gill Sans MT" panose="020B0502020104020203" pitchFamily="34" charset="0"/>
                        </a:rPr>
                        <a:t>16 nm</a:t>
                      </a:r>
                      <a:endParaRPr 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3743102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u="none" strike="noStrike" dirty="0">
                          <a:effectLst/>
                          <a:latin typeface="Gill Sans MT" panose="020B0502020104020203" pitchFamily="34" charset="0"/>
                        </a:rPr>
                        <a:t>Die</a:t>
                      </a:r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 size (mm</a:t>
                      </a:r>
                      <a:r>
                        <a:rPr lang="en-US" sz="1400" b="0" baseline="30000" dirty="0">
                          <a:effectLst/>
                          <a:latin typeface="Gill Sans MT" panose="020B0502020104020203" pitchFamily="34" charset="0"/>
                        </a:rPr>
                        <a:t>2</a:t>
                      </a:r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)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330mm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625mm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700mm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1619336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On-chip memory (MB)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28MB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64MB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64MB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982956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Clock speed (MHz)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700MHz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700MHz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940MHz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9786783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Memory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8 GB </a:t>
                      </a:r>
                      <a:r>
                        <a:rPr lang="en-US" sz="1400" u="none" strike="noStrike" dirty="0">
                          <a:effectLst/>
                          <a:latin typeface="Gill Sans MT" panose="020B0502020104020203" pitchFamily="34" charset="0"/>
                        </a:rPr>
                        <a:t>DDR3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16 GB </a:t>
                      </a:r>
                      <a:r>
                        <a:rPr lang="en-US" sz="1400" u="none" strike="noStrike" dirty="0">
                          <a:effectLst/>
                          <a:latin typeface="Gill Sans MT" panose="020B0502020104020203" pitchFamily="34" charset="0"/>
                        </a:rPr>
                        <a:t>HBM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Gill Sans MT" panose="020B0502020104020203" pitchFamily="34" charset="0"/>
                        </a:rPr>
                        <a:t>32 GiB HBM</a:t>
                      </a:r>
                      <a:endParaRPr 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3338294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Memory bandwidth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3</a:t>
                      </a:r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00</a:t>
                      </a:r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 GB/s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7</a:t>
                      </a:r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00 GB/s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900 GB/s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8280067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u="none" strike="noStrike" dirty="0">
                          <a:effectLst/>
                          <a:latin typeface="Gill Sans MT" panose="020B0502020104020203" pitchFamily="34" charset="0"/>
                        </a:rPr>
                        <a:t>TDP</a:t>
                      </a:r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 (W)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280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450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2538983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TOPS (Tera</a:t>
                      </a:r>
                      <a:r>
                        <a:rPr lang="en-US" altLang="zh-CN" sz="1400" b="0" dirty="0">
                          <a:effectLst/>
                          <a:latin typeface="Gill Sans MT" panose="020B0502020104020203" pitchFamily="34" charset="0"/>
                        </a:rPr>
                        <a:t>/</a:t>
                      </a:r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Second)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180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360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7433471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TOPS/W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Gill Sans MT" panose="020B0502020104020203" pitchFamily="34" charset="0"/>
                        </a:rPr>
                        <a:t>0.31</a:t>
                      </a:r>
                      <a:endParaRPr lang="en-US" altLang="zh-CN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Gill Sans MT" panose="020B0502020104020203" pitchFamily="34" charset="0"/>
                        </a:rPr>
                        <a:t>0.16</a:t>
                      </a:r>
                      <a:endParaRPr lang="en-US" altLang="zh-CN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0.56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4700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7390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D4A979C-AA61-DE4C-80BE-E0434BC4C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180" y="402713"/>
            <a:ext cx="10079586" cy="605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62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167E781-8493-4748-BA81-BCCBF7C7B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v2</a:t>
            </a:r>
            <a:r>
              <a:rPr lang="zh-CN" altLang="en-US" dirty="0"/>
              <a:t> 第一款训练卡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7EC43DA-C72E-7B42-8CC8-406F32F49D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1262" y="1267824"/>
            <a:ext cx="9514237" cy="512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648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21573</TotalTime>
  <Words>1930</Words>
  <Application>Microsoft Macintosh PowerPoint</Application>
  <PresentationFormat>自定义</PresentationFormat>
  <Paragraphs>222</Paragraphs>
  <Slides>40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40</vt:i4>
      </vt:variant>
    </vt:vector>
  </HeadingPairs>
  <TitlesOfParts>
    <vt:vector size="55" baseType="lpstr">
      <vt:lpstr>微软雅黑</vt:lpstr>
      <vt:lpstr>微软雅黑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PowerPoint 演示文稿</vt:lpstr>
      <vt:lpstr>Talk Overview</vt:lpstr>
      <vt:lpstr>PowerPoint 演示文稿</vt:lpstr>
      <vt:lpstr>TPU v3 相比 TPU v2</vt:lpstr>
      <vt:lpstr>TPU历代芯片</vt:lpstr>
      <vt:lpstr>PowerPoint 演示文稿</vt:lpstr>
      <vt:lpstr>TPU v2 第一款训练卡</vt:lpstr>
      <vt:lpstr>TPU3 + 30% Freq + 30% b/w + 4x node</vt:lpstr>
      <vt:lpstr>PowerPoint 演示文稿</vt:lpstr>
      <vt:lpstr>概念：分布式架构 - 参数服务器</vt:lpstr>
      <vt:lpstr>概念：POD 中的通信</vt:lpstr>
      <vt:lpstr>概念：分布式 - 同步并行</vt:lpstr>
      <vt:lpstr>概念：分布式 - 异步并行</vt:lpstr>
      <vt:lpstr>PowerPoint 演示文稿</vt:lpstr>
      <vt:lpstr>PowerPoint 演示文稿</vt:lpstr>
      <vt:lpstr>迎来 Supercomputer</vt:lpstr>
      <vt:lpstr>TPU v2 基板组成</vt:lpstr>
      <vt:lpstr>概念澄清</vt:lpstr>
      <vt:lpstr>Supercomputer with dedicated interconnect</vt:lpstr>
      <vt:lpstr>TPU v3 基板组成</vt:lpstr>
      <vt:lpstr>Supercomputer with dedicated interconnect</vt:lpstr>
      <vt:lpstr>Supercomputer with dedicated interconnect</vt:lpstr>
      <vt:lpstr>虚拟架构图</vt:lpstr>
      <vt:lpstr>TPU v2/v3 Supercomputer</vt:lpstr>
      <vt:lpstr>TPU Training Pod Architecture</vt:lpstr>
      <vt:lpstr>TPU Training Pod Architecture</vt:lpstr>
      <vt:lpstr>PowerPoint 演示文稿</vt:lpstr>
      <vt:lpstr>TPU v2 POD 计算</vt:lpstr>
      <vt:lpstr>TPU v2 POD 计算</vt:lpstr>
      <vt:lpstr>TPU v2 POD 电源</vt:lpstr>
      <vt:lpstr>TPU v2 POD 交换机</vt:lpstr>
      <vt:lpstr>TPU v2 POD 存储</vt:lpstr>
      <vt:lpstr>TPU v2 POD 整体</vt:lpstr>
      <vt:lpstr>TPUv2 POD 机柜</vt:lpstr>
      <vt:lpstr>TPU v3 POD 计算</vt:lpstr>
      <vt:lpstr>Key Takeaways</vt:lpstr>
      <vt:lpstr>思考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5714</cp:revision>
  <dcterms:created xsi:type="dcterms:W3CDTF">2020-08-28T08:44:19Z</dcterms:created>
  <dcterms:modified xsi:type="dcterms:W3CDTF">2023-08-27T12:26:05Z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